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48" r:id="rId5"/>
    <p:sldMasterId id="2147483660" r:id="rId6"/>
  </p:sldMasterIdLst>
  <p:notesMasterIdLst>
    <p:notesMasterId r:id="rId44"/>
  </p:notesMasterIdLst>
  <p:handoutMasterIdLst>
    <p:handoutMasterId r:id="rId45"/>
  </p:handoutMasterIdLst>
  <p:sldIdLst>
    <p:sldId id="261" r:id="rId7"/>
    <p:sldId id="260" r:id="rId8"/>
    <p:sldId id="264" r:id="rId9"/>
    <p:sldId id="281" r:id="rId10"/>
    <p:sldId id="282" r:id="rId11"/>
    <p:sldId id="280"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1" r:id="rId40"/>
    <p:sldId id="310" r:id="rId41"/>
    <p:sldId id="263" r:id="rId42"/>
    <p:sldId id="26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0204"/>
    <a:srgbClr val="EECBCB"/>
    <a:srgbClr val="0027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212251-3428-2B6E-BDDD-318B8CAB377C}" v="2494" dt="2024-08-12T09:32:52.084"/>
    <p1510:client id="{F6BFE4F6-8FFD-62AC-900D-7043C7FA4E21}" v="38" dt="2024-08-10T10:54:46.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357" autoAdjust="0"/>
  </p:normalViewPr>
  <p:slideViewPr>
    <p:cSldViewPr snapToGrid="0">
      <p:cViewPr varScale="1">
        <p:scale>
          <a:sx n="155" d="100"/>
          <a:sy n="155" d="100"/>
        </p:scale>
        <p:origin x="448" y="116"/>
      </p:cViewPr>
      <p:guideLst/>
    </p:cSldViewPr>
  </p:slideViewPr>
  <p:outlineViewPr>
    <p:cViewPr>
      <p:scale>
        <a:sx n="33" d="100"/>
        <a:sy n="33" d="100"/>
      </p:scale>
      <p:origin x="0" y="-3456"/>
    </p:cViewPr>
  </p:outlineViewPr>
  <p:notesTextViewPr>
    <p:cViewPr>
      <p:scale>
        <a:sx n="1" d="1"/>
        <a:sy n="1" d="1"/>
      </p:scale>
      <p:origin x="0" y="0"/>
    </p:cViewPr>
  </p:notesText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ABB016F-3BE2-09A6-CAE5-94C6857871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C403EB0F-1E49-CB3B-C273-64ACEC15B3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FEED9-AA2D-4875-8EC5-F91461488986}" type="datetimeFigureOut">
              <a:rPr lang="nl-BE" smtClean="0"/>
              <a:t>12/08/2024</a:t>
            </a:fld>
            <a:endParaRPr lang="nl-BE"/>
          </a:p>
        </p:txBody>
      </p:sp>
      <p:sp>
        <p:nvSpPr>
          <p:cNvPr id="4" name="Tijdelijke aanduiding voor voettekst 3">
            <a:extLst>
              <a:ext uri="{FF2B5EF4-FFF2-40B4-BE49-F238E27FC236}">
                <a16:creationId xmlns:a16="http://schemas.microsoft.com/office/drawing/2014/main" id="{B2BB1150-2028-945A-7BEF-4CA7998F9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C3314F05-30A9-F2FE-7D2D-DA554285B1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DC0F57-536A-4E8A-8675-FFBAEBC7DF43}" type="slidenum">
              <a:rPr lang="nl-BE" smtClean="0"/>
              <a:t>‹#›</a:t>
            </a:fld>
            <a:endParaRPr lang="nl-BE"/>
          </a:p>
        </p:txBody>
      </p:sp>
    </p:spTree>
    <p:extLst>
      <p:ext uri="{BB962C8B-B14F-4D97-AF65-F5344CB8AC3E}">
        <p14:creationId xmlns:p14="http://schemas.microsoft.com/office/powerpoint/2010/main" val="938986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FE57B-6BE3-46E1-BF09-D73328CC0B18}" type="datetimeFigureOut">
              <a:rPr lang="en-US" smtClean="0"/>
              <a:t>8/12/2024</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B89DD-06D6-4E88-B517-044FE8C46613}" type="slidenum">
              <a:rPr lang="en-US" smtClean="0"/>
              <a:t>‹#›</a:t>
            </a:fld>
            <a:endParaRPr lang="en-US"/>
          </a:p>
        </p:txBody>
      </p:sp>
    </p:spTree>
    <p:extLst>
      <p:ext uri="{BB962C8B-B14F-4D97-AF65-F5344CB8AC3E}">
        <p14:creationId xmlns:p14="http://schemas.microsoft.com/office/powerpoint/2010/main" val="737157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29851" y="2959768"/>
            <a:ext cx="7866679" cy="1371601"/>
          </a:xfrm>
          <a:prstGeom prst="rect">
            <a:avLst/>
          </a:prstGeom>
        </p:spPr>
        <p:txBody>
          <a:bodyPr/>
          <a:lstStyle>
            <a:lvl1pPr marL="0" indent="0" algn="ctr">
              <a:buNone/>
              <a:defRPr sz="2400" baseline="0">
                <a:solidFill>
                  <a:srgbClr val="68676C"/>
                </a:solidFill>
                <a:latin typeface="Steelfish Rg" panose="020B06080202020405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2" name="Titel 1"/>
          <p:cNvSpPr>
            <a:spLocks noGrp="1"/>
          </p:cNvSpPr>
          <p:nvPr>
            <p:ph type="title"/>
          </p:nvPr>
        </p:nvSpPr>
        <p:spPr>
          <a:xfrm>
            <a:off x="905389" y="1518808"/>
            <a:ext cx="10515600" cy="1325563"/>
          </a:xfrm>
          <a:prstGeom prst="rect">
            <a:avLst/>
          </a:prstGeom>
        </p:spPr>
        <p:txBody>
          <a:bodyPr/>
          <a:lstStyle>
            <a:lvl1pPr algn="ctr">
              <a:defRPr>
                <a:solidFill>
                  <a:srgbClr val="68676C"/>
                </a:solidFill>
                <a:latin typeface="Steelfish Rg" panose="020B0608020202040504" pitchFamily="34" charset="0"/>
              </a:defRPr>
            </a:lvl1pPr>
          </a:lstStyle>
          <a:p>
            <a:r>
              <a:rPr lang="nl-NL"/>
              <a:t>Klik om stijl te bewerken</a:t>
            </a:r>
            <a:endParaRPr lang="nl-BE" dirty="0"/>
          </a:p>
        </p:txBody>
      </p:sp>
    </p:spTree>
    <p:extLst>
      <p:ext uri="{BB962C8B-B14F-4D97-AF65-F5344CB8AC3E}">
        <p14:creationId xmlns:p14="http://schemas.microsoft.com/office/powerpoint/2010/main" val="31403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D6FA-CC3F-4122-B381-3B3238E8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0D2BBC2A-8220-4F57-BC5D-D63D05B13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5782605E-C0C9-41A9-82CF-6542557F1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00B79E-3826-4BB8-BBB4-F9F66E8FDA4B}"/>
              </a:ext>
            </a:extLst>
          </p:cNvPr>
          <p:cNvSpPr>
            <a:spLocks noGrp="1"/>
          </p:cNvSpPr>
          <p:nvPr>
            <p:ph type="dt" sz="half" idx="10"/>
          </p:nvPr>
        </p:nvSpPr>
        <p:spPr/>
        <p:txBody>
          <a:bodyPr/>
          <a:lstStyle/>
          <a:p>
            <a:endParaRPr lang="nl-BE"/>
          </a:p>
        </p:txBody>
      </p:sp>
      <p:sp>
        <p:nvSpPr>
          <p:cNvPr id="6" name="Footer Placeholder 5">
            <a:extLst>
              <a:ext uri="{FF2B5EF4-FFF2-40B4-BE49-F238E27FC236}">
                <a16:creationId xmlns:a16="http://schemas.microsoft.com/office/drawing/2014/main" id="{DC0A54F6-1011-4A69-A00C-1D870E0C1B75}"/>
              </a:ext>
            </a:extLst>
          </p:cNvPr>
          <p:cNvSpPr>
            <a:spLocks noGrp="1"/>
          </p:cNvSpPr>
          <p:nvPr>
            <p:ph type="ftr" sz="quarter" idx="11"/>
          </p:nvPr>
        </p:nvSpPr>
        <p:spPr/>
        <p:txBody>
          <a:bodyPr/>
          <a:lstStyle/>
          <a:p>
            <a:pPr algn="l"/>
            <a:r>
              <a:rPr lang="en-US"/>
              <a:t>TOPIC OF YOUR PRESENTATION</a:t>
            </a:r>
            <a:endParaRPr lang="en-US" dirty="0"/>
          </a:p>
        </p:txBody>
      </p:sp>
    </p:spTree>
    <p:extLst>
      <p:ext uri="{BB962C8B-B14F-4D97-AF65-F5344CB8AC3E}">
        <p14:creationId xmlns:p14="http://schemas.microsoft.com/office/powerpoint/2010/main" val="151272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28C3-021B-412C-9732-889DDCCB0EF9}"/>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041D6158-54B8-43EF-8A18-9BACECD0E3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3C225749-1E79-4D32-9239-35328839764C}"/>
              </a:ext>
            </a:extLst>
          </p:cNvPr>
          <p:cNvSpPr>
            <a:spLocks noGrp="1"/>
          </p:cNvSpPr>
          <p:nvPr>
            <p:ph type="dt" sz="half" idx="10"/>
          </p:nvPr>
        </p:nvSpPr>
        <p:spPr/>
        <p:txBody>
          <a:bodyPr/>
          <a:lstStyle/>
          <a:p>
            <a:endParaRPr lang="nl-BE"/>
          </a:p>
        </p:txBody>
      </p:sp>
      <p:sp>
        <p:nvSpPr>
          <p:cNvPr id="7" name="Footer Placeholder 4">
            <a:extLst>
              <a:ext uri="{FF2B5EF4-FFF2-40B4-BE49-F238E27FC236}">
                <a16:creationId xmlns:a16="http://schemas.microsoft.com/office/drawing/2014/main" id="{C24BF9DF-85B0-411F-A98B-8D9E057E85D2}"/>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245533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E0B5F3-9A3C-4D67-96D6-A8D7C4641D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86E979C8-CC0B-458B-9FA8-59226A1CCC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6C03FBCC-87C0-48F4-ABBA-DC4B0BA6BA27}"/>
              </a:ext>
            </a:extLst>
          </p:cNvPr>
          <p:cNvSpPr>
            <a:spLocks noGrp="1"/>
          </p:cNvSpPr>
          <p:nvPr>
            <p:ph type="dt" sz="half" idx="10"/>
          </p:nvPr>
        </p:nvSpPr>
        <p:spPr/>
        <p:txBody>
          <a:bodyPr/>
          <a:lstStyle/>
          <a:p>
            <a:endParaRPr lang="nl-BE"/>
          </a:p>
        </p:txBody>
      </p:sp>
      <p:sp>
        <p:nvSpPr>
          <p:cNvPr id="7" name="Footer Placeholder 4">
            <a:extLst>
              <a:ext uri="{FF2B5EF4-FFF2-40B4-BE49-F238E27FC236}">
                <a16:creationId xmlns:a16="http://schemas.microsoft.com/office/drawing/2014/main" id="{175E71DE-4E39-4D83-9AB3-6B44CF22630C}"/>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1263080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ind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099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8664-5D6A-4530-BC77-E2356A7709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89B5B4DE-7AB2-4B0D-8359-EB5AB2C4D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954833FC-5790-450C-B5C8-2BDD1085FBB6}"/>
              </a:ext>
            </a:extLst>
          </p:cNvPr>
          <p:cNvSpPr>
            <a:spLocks noGrp="1"/>
          </p:cNvSpPr>
          <p:nvPr>
            <p:ph type="dt" sz="half" idx="10"/>
          </p:nvPr>
        </p:nvSpPr>
        <p:spPr/>
        <p:txBody>
          <a:bodyPr/>
          <a:lstStyle/>
          <a:p>
            <a:endParaRPr lang="nl-BE"/>
          </a:p>
        </p:txBody>
      </p:sp>
      <p:sp>
        <p:nvSpPr>
          <p:cNvPr id="8" name="Footer Placeholder 4">
            <a:extLst>
              <a:ext uri="{FF2B5EF4-FFF2-40B4-BE49-F238E27FC236}">
                <a16:creationId xmlns:a16="http://schemas.microsoft.com/office/drawing/2014/main" id="{EE108682-5026-47E5-B146-34DC804EF338}"/>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90253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A854-F1EF-4289-AE59-5CBEB6EC04BB}"/>
              </a:ext>
            </a:extLst>
          </p:cNvPr>
          <p:cNvSpPr>
            <a:spLocks noGrp="1"/>
          </p:cNvSpPr>
          <p:nvPr>
            <p:ph type="title"/>
          </p:nvPr>
        </p:nvSpPr>
        <p:spPr/>
        <p:txBody>
          <a:body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F46114AC-C0DB-405B-B8DC-4DF7E4CCDF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B3432542-A72B-4294-90C8-05E96685E995}"/>
              </a:ext>
            </a:extLst>
          </p:cNvPr>
          <p:cNvSpPr>
            <a:spLocks noGrp="1"/>
          </p:cNvSpPr>
          <p:nvPr>
            <p:ph type="dt" sz="half" idx="10"/>
          </p:nvPr>
        </p:nvSpPr>
        <p:spPr>
          <a:xfrm>
            <a:off x="838200" y="6369652"/>
            <a:ext cx="2743200" cy="365125"/>
          </a:xfrm>
        </p:spPr>
        <p:txBody>
          <a:bodyPr/>
          <a:lstStyle/>
          <a:p>
            <a:endParaRPr lang="nl-BE"/>
          </a:p>
        </p:txBody>
      </p:sp>
      <p:sp>
        <p:nvSpPr>
          <p:cNvPr id="5" name="Footer Placeholder 4">
            <a:extLst>
              <a:ext uri="{FF2B5EF4-FFF2-40B4-BE49-F238E27FC236}">
                <a16:creationId xmlns:a16="http://schemas.microsoft.com/office/drawing/2014/main" id="{E6ADBE3C-2B00-435A-9F8B-E010C4148231}"/>
              </a:ext>
            </a:extLst>
          </p:cNvPr>
          <p:cNvSpPr>
            <a:spLocks noGrp="1"/>
          </p:cNvSpPr>
          <p:nvPr>
            <p:ph type="ftr" sz="quarter" idx="11"/>
          </p:nvPr>
        </p:nvSpPr>
        <p:spPr/>
        <p:txBody>
          <a:bodyPr/>
          <a:lstStyle>
            <a:lvl1pP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342114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2C16-6EC3-40F9-8703-C9C066050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FD1EFEE-0386-4A60-804C-75C0DEC50D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B43797-F89F-4327-8995-CED541D1E5BD}"/>
              </a:ext>
            </a:extLst>
          </p:cNvPr>
          <p:cNvSpPr>
            <a:spLocks noGrp="1"/>
          </p:cNvSpPr>
          <p:nvPr>
            <p:ph type="dt" sz="half" idx="10"/>
          </p:nvPr>
        </p:nvSpPr>
        <p:spPr/>
        <p:txBody>
          <a:bodyPr/>
          <a:lstStyle/>
          <a:p>
            <a:endParaRPr lang="nl-BE"/>
          </a:p>
        </p:txBody>
      </p:sp>
      <p:sp>
        <p:nvSpPr>
          <p:cNvPr id="7" name="Footer Placeholder 4">
            <a:extLst>
              <a:ext uri="{FF2B5EF4-FFF2-40B4-BE49-F238E27FC236}">
                <a16:creationId xmlns:a16="http://schemas.microsoft.com/office/drawing/2014/main" id="{D3C9C666-D517-4973-8656-0E130D4B456E}"/>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378311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40FA-A040-49B7-9049-DC98E37199F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F21094BC-E885-4F19-B506-BEFFD83CA1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D298BFA1-13ED-48B5-8B98-D97F4047CF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6463018-3CA3-4534-B516-AC2F52E65B3F}"/>
              </a:ext>
            </a:extLst>
          </p:cNvPr>
          <p:cNvSpPr>
            <a:spLocks noGrp="1"/>
          </p:cNvSpPr>
          <p:nvPr>
            <p:ph type="dt" sz="half" idx="10"/>
          </p:nvPr>
        </p:nvSpPr>
        <p:spPr/>
        <p:txBody>
          <a:bodyPr/>
          <a:lstStyle/>
          <a:p>
            <a:endParaRPr lang="nl-BE"/>
          </a:p>
        </p:txBody>
      </p:sp>
      <p:sp>
        <p:nvSpPr>
          <p:cNvPr id="8" name="Footer Placeholder 4">
            <a:extLst>
              <a:ext uri="{FF2B5EF4-FFF2-40B4-BE49-F238E27FC236}">
                <a16:creationId xmlns:a16="http://schemas.microsoft.com/office/drawing/2014/main" id="{D5833C31-BD86-4769-B6F0-C7ED38D0C72D}"/>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86893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981A-3509-4B75-8908-0E24AFFA31D8}"/>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341A2F4-A2D7-45D0-955B-6F304848D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BE89C-8F12-4BCE-8EB8-92B381AA93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958527AA-75F7-4305-B8E2-FC3FAC6A6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01EC4C-8F54-4F79-A8B1-E6FCE657B2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1049CC15-B110-472E-9985-0F89F62A44C8}"/>
              </a:ext>
            </a:extLst>
          </p:cNvPr>
          <p:cNvSpPr>
            <a:spLocks noGrp="1"/>
          </p:cNvSpPr>
          <p:nvPr>
            <p:ph type="dt" sz="half" idx="10"/>
          </p:nvPr>
        </p:nvSpPr>
        <p:spPr/>
        <p:txBody>
          <a:bodyPr/>
          <a:lstStyle/>
          <a:p>
            <a:endParaRPr lang="nl-BE"/>
          </a:p>
        </p:txBody>
      </p:sp>
      <p:sp>
        <p:nvSpPr>
          <p:cNvPr id="10" name="Footer Placeholder 4">
            <a:extLst>
              <a:ext uri="{FF2B5EF4-FFF2-40B4-BE49-F238E27FC236}">
                <a16:creationId xmlns:a16="http://schemas.microsoft.com/office/drawing/2014/main" id="{2B04D49B-115F-4B35-9EC8-24B2C5025A30}"/>
              </a:ext>
            </a:extLst>
          </p:cNvPr>
          <p:cNvSpPr>
            <a:spLocks noGrp="1"/>
          </p:cNvSpPr>
          <p:nvPr>
            <p:ph type="ftr" sz="quarter" idx="11"/>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141377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AF20-50FD-46A9-8CBC-C07C8023134D}"/>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72DB3D3-2F61-4531-8652-19970DAD3CDE}"/>
              </a:ext>
            </a:extLst>
          </p:cNvPr>
          <p:cNvSpPr>
            <a:spLocks noGrp="1"/>
          </p:cNvSpPr>
          <p:nvPr>
            <p:ph type="dt" sz="half" idx="10"/>
          </p:nvPr>
        </p:nvSpPr>
        <p:spPr/>
        <p:txBody>
          <a:bodyPr/>
          <a:lstStyle/>
          <a:p>
            <a:endParaRPr lang="nl-BE"/>
          </a:p>
        </p:txBody>
      </p:sp>
      <p:sp>
        <p:nvSpPr>
          <p:cNvPr id="6" name="Footer Placeholder 4">
            <a:extLst>
              <a:ext uri="{FF2B5EF4-FFF2-40B4-BE49-F238E27FC236}">
                <a16:creationId xmlns:a16="http://schemas.microsoft.com/office/drawing/2014/main" id="{977298D9-A965-4A3C-8A39-4EE443C56D2C}"/>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237768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88410-356C-4BC2-A47A-67A169DF23FA}"/>
              </a:ext>
            </a:extLst>
          </p:cNvPr>
          <p:cNvSpPr>
            <a:spLocks noGrp="1"/>
          </p:cNvSpPr>
          <p:nvPr>
            <p:ph type="dt" sz="half" idx="10"/>
          </p:nvPr>
        </p:nvSpPr>
        <p:spPr/>
        <p:txBody>
          <a:bodyPr/>
          <a:lstStyle/>
          <a:p>
            <a:endParaRPr lang="nl-BE"/>
          </a:p>
        </p:txBody>
      </p:sp>
      <p:sp>
        <p:nvSpPr>
          <p:cNvPr id="5" name="Footer Placeholder 4">
            <a:extLst>
              <a:ext uri="{FF2B5EF4-FFF2-40B4-BE49-F238E27FC236}">
                <a16:creationId xmlns:a16="http://schemas.microsoft.com/office/drawing/2014/main" id="{6FAB3538-1FC8-44EF-860C-07FA1C4C8865}"/>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2575074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DC6F-73C4-441C-B988-23750A589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8F9A8CEC-DC77-471A-9E2F-3157298AA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99A1F8A4-F297-407E-8A7D-C34EB4DEA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3227DC-2C8F-4144-B9B9-5311E8CC5479}"/>
              </a:ext>
            </a:extLst>
          </p:cNvPr>
          <p:cNvSpPr>
            <a:spLocks noGrp="1"/>
          </p:cNvSpPr>
          <p:nvPr>
            <p:ph type="dt" sz="half" idx="10"/>
          </p:nvPr>
        </p:nvSpPr>
        <p:spPr/>
        <p:txBody>
          <a:bodyPr/>
          <a:lstStyle/>
          <a:p>
            <a:endParaRPr lang="nl-BE"/>
          </a:p>
        </p:txBody>
      </p:sp>
      <p:sp>
        <p:nvSpPr>
          <p:cNvPr id="8" name="Footer Placeholder 4">
            <a:extLst>
              <a:ext uri="{FF2B5EF4-FFF2-40B4-BE49-F238E27FC236}">
                <a16:creationId xmlns:a16="http://schemas.microsoft.com/office/drawing/2014/main" id="{2EAAC4B9-6248-4401-8FBA-04776068D6B6}"/>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spTree>
    <p:extLst>
      <p:ext uri="{BB962C8B-B14F-4D97-AF65-F5344CB8AC3E}">
        <p14:creationId xmlns:p14="http://schemas.microsoft.com/office/powerpoint/2010/main" val="3330267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1117180-D1A7-EA8A-9BB5-8856D27A6A50}"/>
              </a:ext>
            </a:extLst>
          </p:cNvPr>
          <p:cNvPicPr>
            <a:picLocks noChangeAspect="1"/>
          </p:cNvPicPr>
          <p:nvPr userDrawn="1"/>
        </p:nvPicPr>
        <p:blipFill>
          <a:blip r:embed="rId3"/>
          <a:stretch>
            <a:fillRect/>
          </a:stretch>
        </p:blipFill>
        <p:spPr>
          <a:xfrm>
            <a:off x="8068235" y="2840655"/>
            <a:ext cx="4123765" cy="4017345"/>
          </a:xfrm>
          <a:prstGeom prst="rect">
            <a:avLst/>
          </a:prstGeom>
        </p:spPr>
      </p:pic>
    </p:spTree>
    <p:extLst>
      <p:ext uri="{BB962C8B-B14F-4D97-AF65-F5344CB8AC3E}">
        <p14:creationId xmlns:p14="http://schemas.microsoft.com/office/powerpoint/2010/main" val="332337292"/>
      </p:ext>
    </p:extLst>
  </p:cSld>
  <p:clrMap bg1="lt1" tx1="dk1" bg2="lt2" tx2="dk2" accent1="accent1" accent2="accent2" accent3="accent3" accent4="accent4" accent5="accent5" accent6="accent6" hlink="hlink" folHlink="folHlink"/>
  <p:sldLayoutIdLst>
    <p:sldLayoutId id="2147483663" r:id="rId1"/>
  </p:sldLayoutIdLst>
  <p:hf sldNum="0" hd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43C2F-CB49-49C8-AB88-C2A9E94B0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28DEC89-EF68-42A0-A6A8-FAFD21AE7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4902387-B5B2-4B9E-AA3D-890BF09D2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pic>
        <p:nvPicPr>
          <p:cNvPr id="8" name="Afbeelding 4">
            <a:extLst>
              <a:ext uri="{FF2B5EF4-FFF2-40B4-BE49-F238E27FC236}">
                <a16:creationId xmlns:a16="http://schemas.microsoft.com/office/drawing/2014/main" id="{754FD500-357D-4394-90F4-AC298A83C87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13475"/>
            <a:ext cx="22558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0EF9B0ED-883E-4126-9730-22655DB53E5A}"/>
              </a:ext>
            </a:extLst>
          </p:cNvPr>
          <p:cNvSpPr txBox="1"/>
          <p:nvPr userDrawn="1"/>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10" name="TextBox 10">
            <a:extLst>
              <a:ext uri="{FF2B5EF4-FFF2-40B4-BE49-F238E27FC236}">
                <a16:creationId xmlns:a16="http://schemas.microsoft.com/office/drawing/2014/main" id="{BB602B35-D64F-4D05-A770-D15656110F98}"/>
              </a:ext>
            </a:extLst>
          </p:cNvPr>
          <p:cNvSpPr txBox="1"/>
          <p:nvPr userDrawn="1"/>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a:t>
            </a:fld>
            <a:endParaRPr lang="nl-BE" dirty="0">
              <a:solidFill>
                <a:schemeClr val="bg1"/>
              </a:solidFill>
            </a:endParaRPr>
          </a:p>
        </p:txBody>
      </p:sp>
      <p:sp>
        <p:nvSpPr>
          <p:cNvPr id="5" name="Footer Placeholder 4">
            <a:extLst>
              <a:ext uri="{FF2B5EF4-FFF2-40B4-BE49-F238E27FC236}">
                <a16:creationId xmlns:a16="http://schemas.microsoft.com/office/drawing/2014/main" id="{FF256182-FDAA-41C4-9927-FB4FDA6DF3EF}"/>
              </a:ext>
            </a:extLst>
          </p:cNvPr>
          <p:cNvSpPr>
            <a:spLocks noGrp="1"/>
          </p:cNvSpPr>
          <p:nvPr>
            <p:ph type="ftr" sz="quarter" idx="3"/>
          </p:nvPr>
        </p:nvSpPr>
        <p:spPr>
          <a:xfrm>
            <a:off x="0" y="-18504"/>
            <a:ext cx="4114800" cy="365125"/>
          </a:xfrm>
          <a:prstGeom prst="rect">
            <a:avLst/>
          </a:prstGeom>
        </p:spPr>
        <p:txBody>
          <a:bodyPr vert="horz" lIns="91440" tIns="45720" rIns="91440" bIns="45720" rtlCol="0" anchor="ctr"/>
          <a:lstStyle>
            <a:lvl1pPr algn="ctr">
              <a:defRPr sz="1800">
                <a:solidFill>
                  <a:schemeClr val="bg1"/>
                </a:solidFill>
              </a:defRPr>
            </a:lvl1pPr>
          </a:lstStyle>
          <a:p>
            <a:pPr algn="l"/>
            <a:r>
              <a:rPr lang="en-US"/>
              <a:t>TOPIC OF YOUR PRESENTATION</a:t>
            </a:r>
            <a:endParaRPr lang="en-US" dirty="0"/>
          </a:p>
        </p:txBody>
      </p:sp>
      <p:pic>
        <p:nvPicPr>
          <p:cNvPr id="11" name="Afbeelding 10">
            <a:extLst>
              <a:ext uri="{FF2B5EF4-FFF2-40B4-BE49-F238E27FC236}">
                <a16:creationId xmlns:a16="http://schemas.microsoft.com/office/drawing/2014/main" id="{D66107CB-46F7-E061-CEC2-C983BEA76525}"/>
              </a:ext>
            </a:extLst>
          </p:cNvPr>
          <p:cNvPicPr>
            <a:picLocks noChangeAspect="1"/>
          </p:cNvPicPr>
          <p:nvPr userDrawn="1"/>
        </p:nvPicPr>
        <p:blipFill rotWithShape="1">
          <a:blip r:embed="rId14"/>
          <a:srcRect t="17106" b="14569"/>
          <a:stretch/>
        </p:blipFill>
        <p:spPr>
          <a:xfrm>
            <a:off x="10360325" y="5638800"/>
            <a:ext cx="1831675" cy="1219200"/>
          </a:xfrm>
          <a:prstGeom prst="rect">
            <a:avLst/>
          </a:prstGeom>
        </p:spPr>
      </p:pic>
    </p:spTree>
    <p:extLst>
      <p:ext uri="{BB962C8B-B14F-4D97-AF65-F5344CB8AC3E}">
        <p14:creationId xmlns:p14="http://schemas.microsoft.com/office/powerpoint/2010/main" val="37481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Afbeelding 6">
            <a:extLst>
              <a:ext uri="{FF2B5EF4-FFF2-40B4-BE49-F238E27FC236}">
                <a16:creationId xmlns:a16="http://schemas.microsoft.com/office/drawing/2014/main" id="{8452273A-12B0-4020-A242-CE7BF45F10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68267" y="-34925"/>
            <a:ext cx="3575051"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2">
            <a:extLst>
              <a:ext uri="{FF2B5EF4-FFF2-40B4-BE49-F238E27FC236}">
                <a16:creationId xmlns:a16="http://schemas.microsoft.com/office/drawing/2014/main" id="{D2BE5F97-5E90-37DD-A275-655F10C792F0}"/>
              </a:ext>
            </a:extLst>
          </p:cNvPr>
          <p:cNvPicPr>
            <a:picLocks noChangeAspect="1"/>
          </p:cNvPicPr>
          <p:nvPr userDrawn="1"/>
        </p:nvPicPr>
        <p:blipFill>
          <a:blip r:embed="rId4"/>
          <a:stretch>
            <a:fillRect/>
          </a:stretch>
        </p:blipFill>
        <p:spPr>
          <a:xfrm>
            <a:off x="1645024" y="0"/>
            <a:ext cx="6858000" cy="6858000"/>
          </a:xfrm>
          <a:prstGeom prst="rect">
            <a:avLst/>
          </a:prstGeom>
        </p:spPr>
      </p:pic>
    </p:spTree>
    <p:extLst>
      <p:ext uri="{BB962C8B-B14F-4D97-AF65-F5344CB8AC3E}">
        <p14:creationId xmlns:p14="http://schemas.microsoft.com/office/powerpoint/2010/main" val="1420623996"/>
      </p:ext>
    </p:extLst>
  </p:cSld>
  <p:clrMap bg1="lt1" tx1="dk1" bg2="lt2" tx2="dk2" accent1="accent1" accent2="accent2" accent3="accent3" accent4="accent4" accent5="accent5" accent6="accent6" hlink="hlink" folHlink="folHlink"/>
  <p:sldLayoutIdLst>
    <p:sldLayoutId id="2147483661" r:id="rId1"/>
  </p:sldLayoutIdLst>
  <p:hf sldNum="0" hd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mailto:Alex.mwotil@mak.ac.ug"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5C272041-AF60-4F93-B071-B3CD24EB7032}"/>
              </a:ext>
            </a:extLst>
          </p:cNvPr>
          <p:cNvSpPr>
            <a:spLocks noGrp="1"/>
          </p:cNvSpPr>
          <p:nvPr>
            <p:ph type="subTitle" idx="1"/>
          </p:nvPr>
        </p:nvSpPr>
        <p:spPr/>
        <p:txBody>
          <a:bodyPr/>
          <a:lstStyle/>
          <a:p>
            <a:endParaRPr lang="en-US" dirty="0"/>
          </a:p>
        </p:txBody>
      </p:sp>
      <p:sp>
        <p:nvSpPr>
          <p:cNvPr id="3" name="Titel 2">
            <a:extLst>
              <a:ext uri="{FF2B5EF4-FFF2-40B4-BE49-F238E27FC236}">
                <a16:creationId xmlns:a16="http://schemas.microsoft.com/office/drawing/2014/main" id="{4B648C2E-DCCF-42FA-8AE4-41B1384A5D96}"/>
              </a:ext>
            </a:extLst>
          </p:cNvPr>
          <p:cNvSpPr>
            <a:spLocks noGrp="1"/>
          </p:cNvSpPr>
          <p:nvPr>
            <p:ph type="title"/>
          </p:nvPr>
        </p:nvSpPr>
        <p:spPr/>
        <p:txBody>
          <a:bodyPr/>
          <a:lstStyle/>
          <a:p>
            <a:endParaRPr lang="en-US" noProof="0" dirty="0"/>
          </a:p>
        </p:txBody>
      </p:sp>
      <p:sp>
        <p:nvSpPr>
          <p:cNvPr id="4" name="Subtitle 2">
            <a:extLst>
              <a:ext uri="{FF2B5EF4-FFF2-40B4-BE49-F238E27FC236}">
                <a16:creationId xmlns:a16="http://schemas.microsoft.com/office/drawing/2014/main" id="{C3F5909C-4FC8-4D8C-857A-13CF0E6CB9C2}"/>
              </a:ext>
            </a:extLst>
          </p:cNvPr>
          <p:cNvSpPr txBox="1">
            <a:spLocks/>
          </p:cNvSpPr>
          <p:nvPr/>
        </p:nvSpPr>
        <p:spPr>
          <a:xfrm>
            <a:off x="1524000" y="3602038"/>
            <a:ext cx="9144000" cy="1655762"/>
          </a:xfrm>
          <a:prstGeom prst="rect">
            <a:avLst/>
          </a:prstGeom>
        </p:spPr>
        <p:txBody>
          <a:bodyPr lIns="91440" tIns="45720" rIns="91440" bIns="45720" anchor="t"/>
          <a:lstStyle>
            <a:lvl1pPr marL="0" indent="0" algn="ctr" rtl="0" fontAlgn="base">
              <a:lnSpc>
                <a:spcPct val="90000"/>
              </a:lnSpc>
              <a:spcBef>
                <a:spcPts val="1000"/>
              </a:spcBef>
              <a:spcAft>
                <a:spcPct val="0"/>
              </a:spcAft>
              <a:buFont typeface="Arial" panose="020B0604020202020204" pitchFamily="34" charset="0"/>
              <a:buNone/>
              <a:defRPr sz="2400" kern="1200" baseline="0">
                <a:solidFill>
                  <a:srgbClr val="68676C"/>
                </a:solidFill>
                <a:latin typeface="Steelfish Rg" panose="020B0608020202040504" pitchFamily="34" charset="0"/>
                <a:ea typeface="+mn-ea"/>
                <a:cs typeface="+mn-cs"/>
              </a:defRPr>
            </a:lvl1pPr>
            <a:lvl2pPr marL="457200" indent="0" algn="ctr"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fontAlgn="base">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fontAlgn="base">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0070C0"/>
                </a:solidFill>
                <a:latin typeface="Steelfish Rg"/>
              </a:rPr>
              <a:t>C05 – ML OPs</a:t>
            </a:r>
            <a:endParaRPr lang="en-US" dirty="0">
              <a:solidFill>
                <a:srgbClr val="0070C0"/>
              </a:solidFill>
            </a:endParaRPr>
          </a:p>
        </p:txBody>
      </p:sp>
      <p:sp>
        <p:nvSpPr>
          <p:cNvPr id="5" name="Title 8">
            <a:extLst>
              <a:ext uri="{FF2B5EF4-FFF2-40B4-BE49-F238E27FC236}">
                <a16:creationId xmlns:a16="http://schemas.microsoft.com/office/drawing/2014/main" id="{B50B8636-0A1D-41D9-B5B0-93BC7E4A52E3}"/>
              </a:ext>
            </a:extLst>
          </p:cNvPr>
          <p:cNvSpPr txBox="1">
            <a:spLocks/>
          </p:cNvSpPr>
          <p:nvPr/>
        </p:nvSpPr>
        <p:spPr>
          <a:xfrm>
            <a:off x="1189608" y="1122363"/>
            <a:ext cx="9812784" cy="2387600"/>
          </a:xfrm>
          <a:prstGeom prst="rect">
            <a:avLst/>
          </a:prstGeom>
          <a:solidFill>
            <a:srgbClr val="0070C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ctr" rtl="0" fontAlgn="base">
              <a:lnSpc>
                <a:spcPct val="90000"/>
              </a:lnSpc>
              <a:spcBef>
                <a:spcPct val="0"/>
              </a:spcBef>
              <a:spcAft>
                <a:spcPct val="0"/>
              </a:spcAft>
              <a:defRPr sz="4400" kern="1200">
                <a:solidFill>
                  <a:srgbClr val="68676C"/>
                </a:solidFill>
                <a:latin typeface="Steelfish Rg" panose="020B0608020202040504" pitchFamily="34" charset="0"/>
                <a:ea typeface="+mn-ea"/>
                <a:cs typeface="+mn-cs"/>
              </a:defRPr>
            </a:lvl1pPr>
            <a:lvl2pPr algn="l" rtl="0" fontAlgn="base">
              <a:lnSpc>
                <a:spcPct val="90000"/>
              </a:lnSpc>
              <a:spcBef>
                <a:spcPct val="0"/>
              </a:spcBef>
              <a:spcAft>
                <a:spcPct val="0"/>
              </a:spcAft>
              <a:defRPr sz="4400">
                <a:solidFill>
                  <a:schemeClr val="lt1"/>
                </a:solidFill>
                <a:latin typeface="+mn-lt"/>
                <a:ea typeface="+mn-ea"/>
                <a:cs typeface="+mn-cs"/>
              </a:defRPr>
            </a:lvl2pPr>
            <a:lvl3pPr algn="l" rtl="0" fontAlgn="base">
              <a:lnSpc>
                <a:spcPct val="90000"/>
              </a:lnSpc>
              <a:spcBef>
                <a:spcPct val="0"/>
              </a:spcBef>
              <a:spcAft>
                <a:spcPct val="0"/>
              </a:spcAft>
              <a:defRPr sz="4400">
                <a:solidFill>
                  <a:schemeClr val="lt1"/>
                </a:solidFill>
                <a:latin typeface="+mn-lt"/>
                <a:ea typeface="+mn-ea"/>
                <a:cs typeface="+mn-cs"/>
              </a:defRPr>
            </a:lvl3pPr>
            <a:lvl4pPr algn="l" rtl="0" fontAlgn="base">
              <a:lnSpc>
                <a:spcPct val="90000"/>
              </a:lnSpc>
              <a:spcBef>
                <a:spcPct val="0"/>
              </a:spcBef>
              <a:spcAft>
                <a:spcPct val="0"/>
              </a:spcAft>
              <a:defRPr sz="4400">
                <a:solidFill>
                  <a:schemeClr val="lt1"/>
                </a:solidFill>
                <a:latin typeface="+mn-lt"/>
                <a:ea typeface="+mn-ea"/>
                <a:cs typeface="+mn-cs"/>
              </a:defRPr>
            </a:lvl4pPr>
            <a:lvl5pPr algn="l" rtl="0" fontAlgn="base">
              <a:lnSpc>
                <a:spcPct val="90000"/>
              </a:lnSpc>
              <a:spcBef>
                <a:spcPct val="0"/>
              </a:spcBef>
              <a:spcAft>
                <a:spcPct val="0"/>
              </a:spcAft>
              <a:defRPr sz="4400">
                <a:solidFill>
                  <a:schemeClr val="lt1"/>
                </a:solidFill>
                <a:latin typeface="+mn-lt"/>
                <a:ea typeface="+mn-ea"/>
                <a:cs typeface="+mn-cs"/>
              </a:defRPr>
            </a:lvl5pPr>
            <a:lvl6pPr marL="457200" algn="l" rtl="0" fontAlgn="base">
              <a:lnSpc>
                <a:spcPct val="90000"/>
              </a:lnSpc>
              <a:spcBef>
                <a:spcPct val="0"/>
              </a:spcBef>
              <a:spcAft>
                <a:spcPct val="0"/>
              </a:spcAft>
              <a:defRPr sz="4400">
                <a:solidFill>
                  <a:schemeClr val="lt1"/>
                </a:solidFill>
                <a:latin typeface="+mn-lt"/>
                <a:ea typeface="+mn-ea"/>
                <a:cs typeface="+mn-cs"/>
              </a:defRPr>
            </a:lvl6pPr>
            <a:lvl7pPr marL="914400" algn="l" rtl="0" fontAlgn="base">
              <a:lnSpc>
                <a:spcPct val="90000"/>
              </a:lnSpc>
              <a:spcBef>
                <a:spcPct val="0"/>
              </a:spcBef>
              <a:spcAft>
                <a:spcPct val="0"/>
              </a:spcAft>
              <a:defRPr sz="4400">
                <a:solidFill>
                  <a:schemeClr val="lt1"/>
                </a:solidFill>
                <a:latin typeface="+mn-lt"/>
                <a:ea typeface="+mn-ea"/>
                <a:cs typeface="+mn-cs"/>
              </a:defRPr>
            </a:lvl7pPr>
            <a:lvl8pPr marL="1371600" algn="l" rtl="0" fontAlgn="base">
              <a:lnSpc>
                <a:spcPct val="90000"/>
              </a:lnSpc>
              <a:spcBef>
                <a:spcPct val="0"/>
              </a:spcBef>
              <a:spcAft>
                <a:spcPct val="0"/>
              </a:spcAft>
              <a:defRPr sz="4400">
                <a:solidFill>
                  <a:schemeClr val="lt1"/>
                </a:solidFill>
                <a:latin typeface="+mn-lt"/>
                <a:ea typeface="+mn-ea"/>
                <a:cs typeface="+mn-cs"/>
              </a:defRPr>
            </a:lvl8pPr>
            <a:lvl9pPr marL="1828800" algn="l" rtl="0" fontAlgn="base">
              <a:lnSpc>
                <a:spcPct val="90000"/>
              </a:lnSpc>
              <a:spcBef>
                <a:spcPct val="0"/>
              </a:spcBef>
              <a:spcAft>
                <a:spcPct val="0"/>
              </a:spcAft>
              <a:defRPr sz="4400">
                <a:solidFill>
                  <a:schemeClr val="lt1"/>
                </a:solidFill>
                <a:latin typeface="+mn-lt"/>
                <a:ea typeface="+mn-ea"/>
                <a:cs typeface="+mn-cs"/>
              </a:defRPr>
            </a:lvl9pPr>
          </a:lstStyle>
          <a:p>
            <a:pPr>
              <a:lnSpc>
                <a:spcPct val="114999"/>
              </a:lnSpc>
              <a:spcAft>
                <a:spcPts val="1600"/>
              </a:spcAft>
            </a:pPr>
            <a:r>
              <a:rPr lang="en-US" dirty="0">
                <a:solidFill>
                  <a:srgbClr val="EBEBEB"/>
                </a:solidFill>
                <a:latin typeface="Steelfish Rg"/>
                <a:ea typeface="SimHei"/>
                <a:cs typeface="Times New Roman"/>
              </a:rPr>
              <a:t>Linux Fundamentals</a:t>
            </a:r>
            <a:endParaRPr lang="en-US" dirty="0"/>
          </a:p>
        </p:txBody>
      </p:sp>
    </p:spTree>
    <p:extLst>
      <p:ext uri="{BB962C8B-B14F-4D97-AF65-F5344CB8AC3E}">
        <p14:creationId xmlns:p14="http://schemas.microsoft.com/office/powerpoint/2010/main" val="3089459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File System</a:t>
            </a:r>
            <a:endParaRPr lang="en-US" dirty="0">
              <a:cs typeface="Calibri" panose="020F0502020204030204"/>
            </a:endParaRP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10</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8" name="Table 7">
            <a:extLst>
              <a:ext uri="{FF2B5EF4-FFF2-40B4-BE49-F238E27FC236}">
                <a16:creationId xmlns:a16="http://schemas.microsoft.com/office/drawing/2014/main" id="{2CB6F8F0-2B17-B69F-00D1-381F1E59E92A}"/>
              </a:ext>
            </a:extLst>
          </p:cNvPr>
          <p:cNvGraphicFramePr>
            <a:graphicFrameLocks noGrp="1"/>
          </p:cNvGraphicFramePr>
          <p:nvPr>
            <p:extLst>
              <p:ext uri="{D42A27DB-BD31-4B8C-83A1-F6EECF244321}">
                <p14:modId xmlns:p14="http://schemas.microsoft.com/office/powerpoint/2010/main" val="3241158810"/>
              </p:ext>
            </p:extLst>
          </p:nvPr>
        </p:nvGraphicFramePr>
        <p:xfrm>
          <a:off x="965915" y="1944334"/>
          <a:ext cx="7305858" cy="3634740"/>
        </p:xfrm>
        <a:graphic>
          <a:graphicData uri="http://schemas.openxmlformats.org/drawingml/2006/table">
            <a:tbl>
              <a:tblPr bandRow="1">
                <a:tableStyleId>{7DF18680-E054-41AD-8BC1-D1AEF772440D}</a:tableStyleId>
              </a:tblPr>
              <a:tblGrid>
                <a:gridCol w="3652929">
                  <a:extLst>
                    <a:ext uri="{9D8B030D-6E8A-4147-A177-3AD203B41FA5}">
                      <a16:colId xmlns:a16="http://schemas.microsoft.com/office/drawing/2014/main" val="1659140005"/>
                    </a:ext>
                  </a:extLst>
                </a:gridCol>
                <a:gridCol w="3652929">
                  <a:extLst>
                    <a:ext uri="{9D8B030D-6E8A-4147-A177-3AD203B41FA5}">
                      <a16:colId xmlns:a16="http://schemas.microsoft.com/office/drawing/2014/main" val="1930486618"/>
                    </a:ext>
                  </a:extLst>
                </a:gridCol>
              </a:tblGrid>
              <a:tr h="380212">
                <a:tc>
                  <a:txBody>
                    <a:bodyPr/>
                    <a:lstStyle/>
                    <a:p>
                      <a:pPr algn="ctr" rtl="0" fontAlgn="t">
                        <a:spcBef>
                          <a:spcPts val="0"/>
                        </a:spcBef>
                        <a:spcAft>
                          <a:spcPts val="0"/>
                        </a:spcAft>
                      </a:pPr>
                      <a:r>
                        <a:rPr lang="en-US" sz="1400" b="1" dirty="0">
                          <a:effectLst/>
                        </a:rPr>
                        <a:t>directory</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890867407"/>
                  </a:ext>
                </a:extLst>
              </a:tr>
              <a:tr h="380212">
                <a:tc>
                  <a:txBody>
                    <a:bodyPr/>
                    <a:lstStyle/>
                    <a:p>
                      <a:pPr rtl="0" fontAlgn="t">
                        <a:spcBef>
                          <a:spcPts val="0"/>
                        </a:spcBef>
                        <a:spcAft>
                          <a:spcPts val="0"/>
                        </a:spcAft>
                      </a:pPr>
                      <a:r>
                        <a:rPr lang="en-US" sz="1400" dirty="0">
                          <a:effectLst/>
                        </a:rPr>
                        <a:t>/</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Root directory that contains all directories</a:t>
                      </a:r>
                      <a:endParaRPr lang="en-US" dirty="0">
                        <a:effectLst/>
                      </a:endParaRPr>
                    </a:p>
                  </a:txBody>
                  <a:tcPr marL="95250" marR="95250" marT="95250" marB="95250"/>
                </a:tc>
                <a:extLst>
                  <a:ext uri="{0D108BD9-81ED-4DB2-BD59-A6C34878D82A}">
                    <a16:rowId xmlns:a16="http://schemas.microsoft.com/office/drawing/2014/main" val="4128349436"/>
                  </a:ext>
                </a:extLst>
              </a:tr>
              <a:tr h="380212">
                <a:tc>
                  <a:txBody>
                    <a:bodyPr/>
                    <a:lstStyle/>
                    <a:p>
                      <a:pPr rtl="0" fontAlgn="t">
                        <a:spcBef>
                          <a:spcPts val="0"/>
                        </a:spcBef>
                        <a:spcAft>
                          <a:spcPts val="0"/>
                        </a:spcAft>
                      </a:pPr>
                      <a:r>
                        <a:rPr lang="en-US" sz="1400" dirty="0">
                          <a:effectLst/>
                        </a:rPr>
                        <a:t>/bin</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Applications/programs (i.e. binaries)</a:t>
                      </a:r>
                      <a:endParaRPr lang="en-US" dirty="0">
                        <a:effectLst/>
                      </a:endParaRPr>
                    </a:p>
                  </a:txBody>
                  <a:tcPr marL="95250" marR="95250" marT="95250" marB="95250"/>
                </a:tc>
                <a:extLst>
                  <a:ext uri="{0D108BD9-81ED-4DB2-BD59-A6C34878D82A}">
                    <a16:rowId xmlns:a16="http://schemas.microsoft.com/office/drawing/2014/main" val="4254104162"/>
                  </a:ext>
                </a:extLst>
              </a:tr>
              <a:tr h="380212">
                <a:tc>
                  <a:txBody>
                    <a:bodyPr/>
                    <a:lstStyle/>
                    <a:p>
                      <a:pPr rtl="0" fontAlgn="t">
                        <a:spcBef>
                          <a:spcPts val="0"/>
                        </a:spcBef>
                        <a:spcAft>
                          <a:spcPts val="0"/>
                        </a:spcAft>
                      </a:pPr>
                      <a:r>
                        <a:rPr lang="en-US" sz="1400" dirty="0">
                          <a:effectLst/>
                        </a:rPr>
                        <a:t>/dev</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Hardware devices</a:t>
                      </a:r>
                      <a:endParaRPr lang="en-US" dirty="0">
                        <a:effectLst/>
                      </a:endParaRPr>
                    </a:p>
                  </a:txBody>
                  <a:tcPr marL="95250" marR="95250" marT="95250" marB="95250"/>
                </a:tc>
                <a:extLst>
                  <a:ext uri="{0D108BD9-81ED-4DB2-BD59-A6C34878D82A}">
                    <a16:rowId xmlns:a16="http://schemas.microsoft.com/office/drawing/2014/main" val="517950332"/>
                  </a:ext>
                </a:extLst>
              </a:tr>
              <a:tr h="380212">
                <a:tc>
                  <a:txBody>
                    <a:bodyPr/>
                    <a:lstStyle/>
                    <a:p>
                      <a:pPr rtl="0" fontAlgn="t">
                        <a:spcBef>
                          <a:spcPts val="0"/>
                        </a:spcBef>
                        <a:spcAft>
                          <a:spcPts val="0"/>
                        </a:spcAft>
                      </a:pPr>
                      <a:r>
                        <a:rPr lang="en-US" sz="1400" dirty="0">
                          <a:effectLst/>
                        </a:rPr>
                        <a:t>/</a:t>
                      </a:r>
                      <a:r>
                        <a:rPr lang="en-US" sz="1400" dirty="0" err="1">
                          <a:effectLst/>
                        </a:rPr>
                        <a:t>etc</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Configuration files</a:t>
                      </a:r>
                      <a:endParaRPr lang="en-US" dirty="0">
                        <a:effectLst/>
                      </a:endParaRPr>
                    </a:p>
                  </a:txBody>
                  <a:tcPr marL="95250" marR="95250" marT="95250" marB="95250"/>
                </a:tc>
                <a:extLst>
                  <a:ext uri="{0D108BD9-81ED-4DB2-BD59-A6C34878D82A}">
                    <a16:rowId xmlns:a16="http://schemas.microsoft.com/office/drawing/2014/main" val="2682148223"/>
                  </a:ext>
                </a:extLst>
              </a:tr>
              <a:tr h="380212">
                <a:tc>
                  <a:txBody>
                    <a:bodyPr/>
                    <a:lstStyle/>
                    <a:p>
                      <a:pPr rtl="0" fontAlgn="t">
                        <a:spcBef>
                          <a:spcPts val="0"/>
                        </a:spcBef>
                        <a:spcAft>
                          <a:spcPts val="0"/>
                        </a:spcAft>
                      </a:pPr>
                      <a:r>
                        <a:rPr lang="en-US" sz="1400" dirty="0">
                          <a:effectLst/>
                        </a:rPr>
                        <a:t>/home</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Contains user’s home directories</a:t>
                      </a:r>
                      <a:endParaRPr lang="en-US" dirty="0">
                        <a:effectLst/>
                      </a:endParaRPr>
                    </a:p>
                  </a:txBody>
                  <a:tcPr marL="95250" marR="95250" marT="95250" marB="95250"/>
                </a:tc>
                <a:extLst>
                  <a:ext uri="{0D108BD9-81ED-4DB2-BD59-A6C34878D82A}">
                    <a16:rowId xmlns:a16="http://schemas.microsoft.com/office/drawing/2014/main" val="2605848996"/>
                  </a:ext>
                </a:extLst>
              </a:tr>
              <a:tr h="380212">
                <a:tc>
                  <a:txBody>
                    <a:bodyPr/>
                    <a:lstStyle/>
                    <a:p>
                      <a:pPr rtl="0" fontAlgn="t">
                        <a:spcBef>
                          <a:spcPts val="0"/>
                        </a:spcBef>
                        <a:spcAft>
                          <a:spcPts val="0"/>
                        </a:spcAft>
                      </a:pPr>
                      <a:r>
                        <a:rPr lang="en-US" sz="1400" dirty="0">
                          <a:effectLst/>
                        </a:rPr>
                        <a:t>/proc</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Running programs (processes)</a:t>
                      </a:r>
                      <a:endParaRPr lang="en-US" dirty="0">
                        <a:effectLst/>
                      </a:endParaRPr>
                    </a:p>
                  </a:txBody>
                  <a:tcPr marL="95250" marR="95250" marT="95250" marB="95250"/>
                </a:tc>
                <a:extLst>
                  <a:ext uri="{0D108BD9-81ED-4DB2-BD59-A6C34878D82A}">
                    <a16:rowId xmlns:a16="http://schemas.microsoft.com/office/drawing/2014/main" val="710419410"/>
                  </a:ext>
                </a:extLst>
              </a:tr>
              <a:tr h="380212">
                <a:tc>
                  <a:txBody>
                    <a:bodyPr/>
                    <a:lstStyle/>
                    <a:p>
                      <a:pPr rtl="0" fontAlgn="t">
                        <a:spcBef>
                          <a:spcPts val="0"/>
                        </a:spcBef>
                        <a:spcAft>
                          <a:spcPts val="0"/>
                        </a:spcAft>
                      </a:pPr>
                      <a:r>
                        <a:rPr lang="en-US" sz="1400" dirty="0">
                          <a:effectLst/>
                        </a:rPr>
                        <a:t>/</a:t>
                      </a:r>
                      <a:r>
                        <a:rPr lang="en-US" sz="1400" dirty="0" err="1">
                          <a:effectLst/>
                        </a:rPr>
                        <a:t>tmp</a:t>
                      </a:r>
                      <a:r>
                        <a:rPr lang="en-US" sz="1400" dirty="0">
                          <a:effectLst/>
                        </a:rPr>
                        <a:t>, /var</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Temporary files</a:t>
                      </a:r>
                      <a:endParaRPr lang="en-US" dirty="0">
                        <a:effectLst/>
                      </a:endParaRPr>
                    </a:p>
                  </a:txBody>
                  <a:tcPr marL="95250" marR="95250" marT="95250" marB="95250"/>
                </a:tc>
                <a:extLst>
                  <a:ext uri="{0D108BD9-81ED-4DB2-BD59-A6C34878D82A}">
                    <a16:rowId xmlns:a16="http://schemas.microsoft.com/office/drawing/2014/main" val="2518406935"/>
                  </a:ext>
                </a:extLst>
              </a:tr>
              <a:tr h="380212">
                <a:tc>
                  <a:txBody>
                    <a:bodyPr/>
                    <a:lstStyle/>
                    <a:p>
                      <a:pPr rtl="0" fontAlgn="t">
                        <a:spcBef>
                          <a:spcPts val="0"/>
                        </a:spcBef>
                        <a:spcAft>
                          <a:spcPts val="0"/>
                        </a:spcAft>
                      </a:pPr>
                      <a:r>
                        <a:rPr lang="en-US" sz="1400" dirty="0">
                          <a:effectLst/>
                        </a:rPr>
                        <a:t>/</a:t>
                      </a:r>
                      <a:r>
                        <a:rPr lang="en-US" sz="1400" dirty="0" err="1">
                          <a:effectLst/>
                        </a:rPr>
                        <a:t>usr</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Universal system resources</a:t>
                      </a:r>
                      <a:endParaRPr lang="en-US" dirty="0">
                        <a:effectLst/>
                      </a:endParaRPr>
                    </a:p>
                  </a:txBody>
                  <a:tcPr marL="95250" marR="95250" marT="95250" marB="95250"/>
                </a:tc>
                <a:extLst>
                  <a:ext uri="{0D108BD9-81ED-4DB2-BD59-A6C34878D82A}">
                    <a16:rowId xmlns:a16="http://schemas.microsoft.com/office/drawing/2014/main" val="2231114274"/>
                  </a:ext>
                </a:extLst>
              </a:tr>
            </a:tbl>
          </a:graphicData>
        </a:graphic>
      </p:graphicFrame>
    </p:spTree>
    <p:extLst>
      <p:ext uri="{BB962C8B-B14F-4D97-AF65-F5344CB8AC3E}">
        <p14:creationId xmlns:p14="http://schemas.microsoft.com/office/powerpoint/2010/main" val="538768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Directory Commands</a:t>
            </a:r>
            <a:endParaRPr lang="en-US" dirty="0">
              <a:cs typeface="Calibri" panose="020F0502020204030204"/>
            </a:endParaRP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11</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D4115E4E-4208-A64E-769B-840ACBCBAF6C}"/>
              </a:ext>
            </a:extLst>
          </p:cNvPr>
          <p:cNvGraphicFramePr>
            <a:graphicFrameLocks noGrp="1"/>
          </p:cNvGraphicFramePr>
          <p:nvPr>
            <p:extLst>
              <p:ext uri="{D42A27DB-BD31-4B8C-83A1-F6EECF244321}">
                <p14:modId xmlns:p14="http://schemas.microsoft.com/office/powerpoint/2010/main" val="352270329"/>
              </p:ext>
            </p:extLst>
          </p:nvPr>
        </p:nvGraphicFramePr>
        <p:xfrm>
          <a:off x="976648" y="2228152"/>
          <a:ext cx="7294220" cy="2423160"/>
        </p:xfrm>
        <a:graphic>
          <a:graphicData uri="http://schemas.openxmlformats.org/drawingml/2006/table">
            <a:tbl>
              <a:tblPr bandRow="1">
                <a:tableStyleId>{7DF18680-E054-41AD-8BC1-D1AEF772440D}</a:tableStyleId>
              </a:tblPr>
              <a:tblGrid>
                <a:gridCol w="3647110">
                  <a:extLst>
                    <a:ext uri="{9D8B030D-6E8A-4147-A177-3AD203B41FA5}">
                      <a16:colId xmlns:a16="http://schemas.microsoft.com/office/drawing/2014/main" val="2636722475"/>
                    </a:ext>
                  </a:extLst>
                </a:gridCol>
                <a:gridCol w="3647110">
                  <a:extLst>
                    <a:ext uri="{9D8B030D-6E8A-4147-A177-3AD203B41FA5}">
                      <a16:colId xmlns:a16="http://schemas.microsoft.com/office/drawing/2014/main" val="657091529"/>
                    </a:ext>
                  </a:extLst>
                </a:gridCol>
              </a:tblGrid>
              <a:tr h="393625">
                <a:tc>
                  <a:txBody>
                    <a:bodyPr/>
                    <a:lstStyle/>
                    <a:p>
                      <a:pPr algn="ctr" rtl="0" fontAlgn="t">
                        <a:spcBef>
                          <a:spcPts val="0"/>
                        </a:spcBef>
                        <a:spcAft>
                          <a:spcPts val="0"/>
                        </a:spcAft>
                      </a:pPr>
                      <a:r>
                        <a:rPr lang="en-US" sz="1400" b="1" dirty="0">
                          <a:effectLst/>
                        </a:rPr>
                        <a:t>directory</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2563019319"/>
                  </a:ext>
                </a:extLst>
              </a:tr>
              <a:tr h="393625">
                <a:tc>
                  <a:txBody>
                    <a:bodyPr/>
                    <a:lstStyle/>
                    <a:p>
                      <a:pPr rtl="0" fontAlgn="t">
                        <a:spcBef>
                          <a:spcPts val="0"/>
                        </a:spcBef>
                        <a:spcAft>
                          <a:spcPts val="0"/>
                        </a:spcAft>
                      </a:pPr>
                      <a:r>
                        <a:rPr lang="en-US" sz="1400" dirty="0">
                          <a:effectLst/>
                        </a:rPr>
                        <a:t>ls</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List files in working directory</a:t>
                      </a:r>
                      <a:endParaRPr lang="en-US" dirty="0">
                        <a:effectLst/>
                      </a:endParaRPr>
                    </a:p>
                  </a:txBody>
                  <a:tcPr marL="95250" marR="95250" marT="95250" marB="95250"/>
                </a:tc>
                <a:extLst>
                  <a:ext uri="{0D108BD9-81ED-4DB2-BD59-A6C34878D82A}">
                    <a16:rowId xmlns:a16="http://schemas.microsoft.com/office/drawing/2014/main" val="2249372849"/>
                  </a:ext>
                </a:extLst>
              </a:tr>
              <a:tr h="393625">
                <a:tc>
                  <a:txBody>
                    <a:bodyPr/>
                    <a:lstStyle/>
                    <a:p>
                      <a:pPr rtl="0" fontAlgn="t">
                        <a:spcBef>
                          <a:spcPts val="0"/>
                        </a:spcBef>
                        <a:spcAft>
                          <a:spcPts val="0"/>
                        </a:spcAft>
                      </a:pPr>
                      <a:r>
                        <a:rPr lang="en-US" sz="1400" dirty="0" err="1">
                          <a:effectLst/>
                        </a:rPr>
                        <a:t>pwd</a:t>
                      </a:r>
                      <a:endParaRPr lang="en-US" dirty="0" err="1">
                        <a:effectLst/>
                      </a:endParaRPr>
                    </a:p>
                  </a:txBody>
                  <a:tcPr marL="95250" marR="95250" marT="95250" marB="95250"/>
                </a:tc>
                <a:tc>
                  <a:txBody>
                    <a:bodyPr/>
                    <a:lstStyle/>
                    <a:p>
                      <a:pPr rtl="0" fontAlgn="t">
                        <a:spcBef>
                          <a:spcPts val="0"/>
                        </a:spcBef>
                        <a:spcAft>
                          <a:spcPts val="0"/>
                        </a:spcAft>
                      </a:pPr>
                      <a:r>
                        <a:rPr lang="en-US" sz="1400" u="sng" dirty="0">
                          <a:effectLst/>
                        </a:rPr>
                        <a:t>P</a:t>
                      </a:r>
                      <a:r>
                        <a:rPr lang="en-US" sz="1400" dirty="0">
                          <a:effectLst/>
                        </a:rPr>
                        <a:t>rint current </a:t>
                      </a:r>
                      <a:r>
                        <a:rPr lang="en-US" sz="1400" u="sng" dirty="0">
                          <a:effectLst/>
                        </a:rPr>
                        <a:t>w</a:t>
                      </a:r>
                      <a:r>
                        <a:rPr lang="en-US" sz="1400" dirty="0">
                          <a:effectLst/>
                        </a:rPr>
                        <a:t>orking </a:t>
                      </a:r>
                      <a:r>
                        <a:rPr lang="en-US" sz="1400" u="sng" dirty="0">
                          <a:effectLst/>
                        </a:rPr>
                        <a:t>d</a:t>
                      </a:r>
                      <a:r>
                        <a:rPr lang="en-US" sz="1400" dirty="0">
                          <a:effectLst/>
                        </a:rPr>
                        <a:t>irectory</a:t>
                      </a:r>
                      <a:endParaRPr lang="en-US" dirty="0">
                        <a:effectLst/>
                      </a:endParaRPr>
                    </a:p>
                  </a:txBody>
                  <a:tcPr marL="95250" marR="95250" marT="95250" marB="95250"/>
                </a:tc>
                <a:extLst>
                  <a:ext uri="{0D108BD9-81ED-4DB2-BD59-A6C34878D82A}">
                    <a16:rowId xmlns:a16="http://schemas.microsoft.com/office/drawing/2014/main" val="3017369467"/>
                  </a:ext>
                </a:extLst>
              </a:tr>
              <a:tr h="393625">
                <a:tc>
                  <a:txBody>
                    <a:bodyPr/>
                    <a:lstStyle/>
                    <a:p>
                      <a:pPr rtl="0" fontAlgn="t">
                        <a:spcBef>
                          <a:spcPts val="0"/>
                        </a:spcBef>
                        <a:spcAft>
                          <a:spcPts val="0"/>
                        </a:spcAft>
                      </a:pPr>
                      <a:r>
                        <a:rPr lang="en-US" sz="1400" dirty="0">
                          <a:effectLst/>
                        </a:rPr>
                        <a:t>cd</a:t>
                      </a:r>
                      <a:endParaRPr lang="en-US" dirty="0">
                        <a:effectLst/>
                      </a:endParaRPr>
                    </a:p>
                  </a:txBody>
                  <a:tcPr marL="95250" marR="95250" marT="95250" marB="95250"/>
                </a:tc>
                <a:tc>
                  <a:txBody>
                    <a:bodyPr/>
                    <a:lstStyle/>
                    <a:p>
                      <a:pPr rtl="0" fontAlgn="t">
                        <a:spcBef>
                          <a:spcPts val="0"/>
                        </a:spcBef>
                        <a:spcAft>
                          <a:spcPts val="0"/>
                        </a:spcAft>
                      </a:pPr>
                      <a:r>
                        <a:rPr lang="en-US" sz="1400" u="sng" dirty="0">
                          <a:effectLst/>
                        </a:rPr>
                        <a:t>C</a:t>
                      </a:r>
                      <a:r>
                        <a:rPr lang="en-US" sz="1400" dirty="0">
                          <a:effectLst/>
                        </a:rPr>
                        <a:t>hange working </a:t>
                      </a:r>
                      <a:r>
                        <a:rPr lang="en-US" sz="1400" u="sng" dirty="0">
                          <a:effectLst/>
                        </a:rPr>
                        <a:t>d</a:t>
                      </a:r>
                      <a:r>
                        <a:rPr lang="en-US" sz="1400" dirty="0">
                          <a:effectLst/>
                        </a:rPr>
                        <a:t>irectory</a:t>
                      </a:r>
                      <a:endParaRPr lang="en-US" dirty="0">
                        <a:effectLst/>
                      </a:endParaRPr>
                    </a:p>
                  </a:txBody>
                  <a:tcPr marL="95250" marR="95250" marT="95250" marB="95250"/>
                </a:tc>
                <a:extLst>
                  <a:ext uri="{0D108BD9-81ED-4DB2-BD59-A6C34878D82A}">
                    <a16:rowId xmlns:a16="http://schemas.microsoft.com/office/drawing/2014/main" val="2519710266"/>
                  </a:ext>
                </a:extLst>
              </a:tr>
              <a:tr h="393625">
                <a:tc>
                  <a:txBody>
                    <a:bodyPr/>
                    <a:lstStyle/>
                    <a:p>
                      <a:pPr rtl="0" fontAlgn="t">
                        <a:spcBef>
                          <a:spcPts val="0"/>
                        </a:spcBef>
                        <a:spcAft>
                          <a:spcPts val="0"/>
                        </a:spcAft>
                      </a:pPr>
                      <a:r>
                        <a:rPr lang="en-US" sz="1400" dirty="0" err="1">
                          <a:effectLst/>
                        </a:rPr>
                        <a:t>mkdir</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Make a new directory</a:t>
                      </a:r>
                      <a:endParaRPr lang="en-US" dirty="0">
                        <a:effectLst/>
                      </a:endParaRPr>
                    </a:p>
                  </a:txBody>
                  <a:tcPr marL="95250" marR="95250" marT="95250" marB="95250"/>
                </a:tc>
                <a:extLst>
                  <a:ext uri="{0D108BD9-81ED-4DB2-BD59-A6C34878D82A}">
                    <a16:rowId xmlns:a16="http://schemas.microsoft.com/office/drawing/2014/main" val="1460304366"/>
                  </a:ext>
                </a:extLst>
              </a:tr>
              <a:tr h="393625">
                <a:tc>
                  <a:txBody>
                    <a:bodyPr/>
                    <a:lstStyle/>
                    <a:p>
                      <a:pPr rtl="0" fontAlgn="t">
                        <a:spcBef>
                          <a:spcPts val="0"/>
                        </a:spcBef>
                        <a:spcAft>
                          <a:spcPts val="0"/>
                        </a:spcAft>
                      </a:pPr>
                      <a:r>
                        <a:rPr lang="en-US" sz="1400" dirty="0" err="1">
                          <a:effectLst/>
                        </a:rPr>
                        <a:t>rmdir</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Remove the given directory (must be empty)</a:t>
                      </a:r>
                      <a:endParaRPr lang="en-US" dirty="0">
                        <a:effectLst/>
                      </a:endParaRPr>
                    </a:p>
                  </a:txBody>
                  <a:tcPr marL="95250" marR="95250" marT="95250" marB="95250"/>
                </a:tc>
                <a:extLst>
                  <a:ext uri="{0D108BD9-81ED-4DB2-BD59-A6C34878D82A}">
                    <a16:rowId xmlns:a16="http://schemas.microsoft.com/office/drawing/2014/main" val="1676182232"/>
                  </a:ext>
                </a:extLst>
              </a:tr>
            </a:tbl>
          </a:graphicData>
        </a:graphic>
      </p:graphicFrame>
    </p:spTree>
    <p:extLst>
      <p:ext uri="{BB962C8B-B14F-4D97-AF65-F5344CB8AC3E}">
        <p14:creationId xmlns:p14="http://schemas.microsoft.com/office/powerpoint/2010/main" val="17265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CLI Arguments</a:t>
            </a:r>
            <a:endParaRPr lang="en-US" dirty="0">
              <a:cs typeface="Calibri" panose="020F0502020204030204"/>
            </a:endParaRPr>
          </a:p>
          <a:p>
            <a:r>
              <a:rPr lang="en-US" dirty="0">
                <a:cs typeface="Calibri" panose="020F0502020204030204"/>
              </a:rPr>
              <a:t>No consistent definitions to CLI arguments</a:t>
            </a:r>
          </a:p>
          <a:p>
            <a:r>
              <a:rPr lang="en-US" dirty="0">
                <a:cs typeface="Calibri" panose="020F0502020204030204"/>
              </a:rPr>
              <a:t>Will use the following for the class:</a:t>
            </a:r>
          </a:p>
          <a:p>
            <a:endParaRPr lang="en-US" dirty="0">
              <a:cs typeface="Calibri" panose="020F0502020204030204"/>
            </a:endParaRP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12</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
        <p:nvSpPr>
          <p:cNvPr id="6" name="TextBox 5">
            <a:extLst>
              <a:ext uri="{FF2B5EF4-FFF2-40B4-BE49-F238E27FC236}">
                <a16:creationId xmlns:a16="http://schemas.microsoft.com/office/drawing/2014/main" id="{0540BD9E-BFC3-341D-DD11-0891170B6D85}"/>
              </a:ext>
            </a:extLst>
          </p:cNvPr>
          <p:cNvSpPr txBox="1"/>
          <p:nvPr/>
        </p:nvSpPr>
        <p:spPr>
          <a:xfrm>
            <a:off x="3536610" y="3117801"/>
            <a:ext cx="2698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ls        -al          Dir</a:t>
            </a:r>
            <a:endParaRPr lang="en-US" dirty="0"/>
          </a:p>
        </p:txBody>
      </p:sp>
      <p:cxnSp>
        <p:nvCxnSpPr>
          <p:cNvPr id="8" name="Straight Arrow Connector 7">
            <a:extLst>
              <a:ext uri="{FF2B5EF4-FFF2-40B4-BE49-F238E27FC236}">
                <a16:creationId xmlns:a16="http://schemas.microsoft.com/office/drawing/2014/main" id="{F3E4E07A-0A6D-8E52-BA94-9CBE4D2D1F88}"/>
              </a:ext>
            </a:extLst>
          </p:cNvPr>
          <p:cNvCxnSpPr/>
          <p:nvPr/>
        </p:nvCxnSpPr>
        <p:spPr>
          <a:xfrm flipV="1">
            <a:off x="2823265" y="3507750"/>
            <a:ext cx="1053921" cy="121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F00A16-FDDD-74B6-80FE-AED3CC06F839}"/>
              </a:ext>
            </a:extLst>
          </p:cNvPr>
          <p:cNvCxnSpPr>
            <a:cxnSpLocks/>
          </p:cNvCxnSpPr>
          <p:nvPr/>
        </p:nvCxnSpPr>
        <p:spPr>
          <a:xfrm flipH="1" flipV="1">
            <a:off x="4510397" y="3464819"/>
            <a:ext cx="3219" cy="122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49A6FA-F805-B49F-C568-A0063EFC7164}"/>
              </a:ext>
            </a:extLst>
          </p:cNvPr>
          <p:cNvCxnSpPr>
            <a:cxnSpLocks/>
          </p:cNvCxnSpPr>
          <p:nvPr/>
        </p:nvCxnSpPr>
        <p:spPr>
          <a:xfrm flipH="1" flipV="1">
            <a:off x="5250933" y="3427255"/>
            <a:ext cx="1012063" cy="1409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DE47766-AEE2-C525-9A78-D48DD82B5F91}"/>
              </a:ext>
            </a:extLst>
          </p:cNvPr>
          <p:cNvSpPr txBox="1"/>
          <p:nvPr/>
        </p:nvSpPr>
        <p:spPr>
          <a:xfrm>
            <a:off x="2315083" y="4766208"/>
            <a:ext cx="12231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Command</a:t>
            </a:r>
            <a:endParaRPr lang="en-US" dirty="0"/>
          </a:p>
        </p:txBody>
      </p:sp>
      <p:sp>
        <p:nvSpPr>
          <p:cNvPr id="13" name="TextBox 12">
            <a:extLst>
              <a:ext uri="{FF2B5EF4-FFF2-40B4-BE49-F238E27FC236}">
                <a16:creationId xmlns:a16="http://schemas.microsoft.com/office/drawing/2014/main" id="{2D369300-C6F7-54C9-651B-BC8CC3DA8D90}"/>
              </a:ext>
            </a:extLst>
          </p:cNvPr>
          <p:cNvSpPr txBox="1"/>
          <p:nvPr/>
        </p:nvSpPr>
        <p:spPr>
          <a:xfrm>
            <a:off x="3871280" y="4766208"/>
            <a:ext cx="12231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Flag</a:t>
            </a:r>
          </a:p>
        </p:txBody>
      </p:sp>
      <p:sp>
        <p:nvSpPr>
          <p:cNvPr id="14" name="TextBox 13">
            <a:extLst>
              <a:ext uri="{FF2B5EF4-FFF2-40B4-BE49-F238E27FC236}">
                <a16:creationId xmlns:a16="http://schemas.microsoft.com/office/drawing/2014/main" id="{76220B50-3421-CDD0-AF74-479B66E83669}"/>
              </a:ext>
            </a:extLst>
          </p:cNvPr>
          <p:cNvSpPr txBox="1"/>
          <p:nvPr/>
        </p:nvSpPr>
        <p:spPr>
          <a:xfrm>
            <a:off x="5754815" y="4696447"/>
            <a:ext cx="2548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Arguments / Parameters</a:t>
            </a:r>
            <a:endParaRPr lang="en-US" dirty="0"/>
          </a:p>
        </p:txBody>
      </p:sp>
    </p:spTree>
    <p:extLst>
      <p:ext uri="{BB962C8B-B14F-4D97-AF65-F5344CB8AC3E}">
        <p14:creationId xmlns:p14="http://schemas.microsoft.com/office/powerpoint/2010/main" val="211997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fontScale="92500" lnSpcReduction="20000"/>
          </a:bodyPr>
          <a:lstStyle/>
          <a:p>
            <a:pPr marL="0" indent="0">
              <a:buNone/>
            </a:pPr>
            <a:r>
              <a:rPr lang="en-US" b="1" dirty="0">
                <a:cs typeface="Calibri" panose="020F0502020204030204"/>
              </a:rPr>
              <a:t>CLI Arguments</a:t>
            </a:r>
            <a:endParaRPr lang="en-US" dirty="0">
              <a:cs typeface="Calibri" panose="020F0502020204030204"/>
            </a:endParaRPr>
          </a:p>
          <a:p>
            <a:r>
              <a:rPr lang="en-US" dirty="0">
                <a:ea typeface="+mn-lt"/>
                <a:cs typeface="+mn-lt"/>
              </a:rPr>
              <a:t>Like methods in Java: take arguments</a:t>
            </a:r>
          </a:p>
          <a:p>
            <a:r>
              <a:rPr lang="en-US" dirty="0">
                <a:ea typeface="+mn-lt"/>
                <a:cs typeface="+mn-lt"/>
              </a:rPr>
              <a:t>Flags - modifiers which change a programs behavior slightly, and they are usually prepended with a -</a:t>
            </a:r>
            <a:endParaRPr lang="en-US" dirty="0">
              <a:cs typeface="Calibri"/>
            </a:endParaRPr>
          </a:p>
          <a:p>
            <a:r>
              <a:rPr lang="en-US" dirty="0">
                <a:solidFill>
                  <a:srgbClr val="000000"/>
                </a:solidFill>
                <a:ea typeface="+mn-lt"/>
                <a:cs typeface="+mn-lt"/>
              </a:rPr>
              <a:t>To list all files in long-list format:</a:t>
            </a:r>
            <a:endParaRPr lang="en-US">
              <a:solidFill>
                <a:srgbClr val="000000"/>
              </a:solidFill>
              <a:cs typeface="Calibri"/>
            </a:endParaRPr>
          </a:p>
          <a:p>
            <a:pPr lvl="1">
              <a:buFont typeface="Courier New" panose="020B0604020202020204" pitchFamily="34" charset="0"/>
              <a:buChar char="o"/>
            </a:pPr>
            <a:r>
              <a:rPr lang="en-US" dirty="0">
                <a:solidFill>
                  <a:schemeClr val="accent1"/>
                </a:solidFill>
                <a:ea typeface="+mn-lt"/>
                <a:cs typeface="+mn-lt"/>
              </a:rPr>
              <a:t>$ ls -l</a:t>
            </a:r>
            <a:endParaRPr lang="en-US">
              <a:solidFill>
                <a:schemeClr val="accent1"/>
              </a:solidFill>
              <a:cs typeface="Calibri"/>
            </a:endParaRPr>
          </a:p>
          <a:p>
            <a:r>
              <a:rPr lang="en-US" dirty="0">
                <a:ea typeface="+mn-lt"/>
                <a:cs typeface="+mn-lt"/>
              </a:rPr>
              <a:t>Flags can be combined, to list all files in long-list format and list hidden files:</a:t>
            </a:r>
            <a:endParaRPr lang="en-US" dirty="0"/>
          </a:p>
          <a:p>
            <a:pPr lvl="1">
              <a:buFont typeface="Courier New" panose="020B0604020202020204" pitchFamily="34" charset="0"/>
              <a:buChar char="o"/>
            </a:pPr>
            <a:r>
              <a:rPr lang="en-US" dirty="0">
                <a:solidFill>
                  <a:schemeClr val="accent1"/>
                </a:solidFill>
                <a:ea typeface="+mn-lt"/>
                <a:cs typeface="+mn-lt"/>
              </a:rPr>
              <a:t>$ ls -la</a:t>
            </a:r>
            <a:endParaRPr lang="en-US">
              <a:solidFill>
                <a:schemeClr val="accent1"/>
              </a:solidFill>
              <a:cs typeface="Calibri"/>
            </a:endParaRPr>
          </a:p>
          <a:p>
            <a:r>
              <a:rPr lang="en-US" dirty="0">
                <a:ea typeface="+mn-lt"/>
                <a:cs typeface="+mn-lt"/>
              </a:rPr>
              <a:t>Commands also take arguments, such as file names. To view all files , in long-listing format, inside of dir1</a:t>
            </a:r>
            <a:endParaRPr lang="en-US" dirty="0"/>
          </a:p>
          <a:p>
            <a:pPr lvl="1">
              <a:buFont typeface="Courier New" panose="020B0604020202020204" pitchFamily="34" charset="0"/>
              <a:buChar char="o"/>
            </a:pPr>
            <a:r>
              <a:rPr lang="en-US" dirty="0">
                <a:solidFill>
                  <a:schemeClr val="accent1"/>
                </a:solidFill>
                <a:ea typeface="+mn-lt"/>
                <a:cs typeface="+mn-lt"/>
              </a:rPr>
              <a:t>$ ls -l dir1</a:t>
            </a:r>
          </a:p>
          <a:p>
            <a:pPr marL="0" indent="0">
              <a:buNone/>
            </a:pPr>
            <a:endParaRPr lang="en-US"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13</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7118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File Commands</a:t>
            </a:r>
            <a:endParaRPr lang="en-US" dirty="0">
              <a:cs typeface="Calibri" panose="020F0502020204030204"/>
            </a:endParaRPr>
          </a:p>
          <a:p>
            <a:r>
              <a:rPr lang="en-US" dirty="0">
                <a:cs typeface="Calibri" panose="020F0502020204030204"/>
              </a:rPr>
              <a:t>No confirmation – be </a:t>
            </a:r>
            <a:r>
              <a:rPr lang="en-US">
                <a:cs typeface="Calibri"/>
              </a:rPr>
              <a:t>careful!!!</a:t>
            </a:r>
            <a:endParaRPr lang="en-US" b="1" dirty="0">
              <a:cs typeface="Calibri"/>
            </a:endParaRPr>
          </a:p>
          <a:p>
            <a:r>
              <a:rPr lang="en-US" dirty="0">
                <a:cs typeface="Calibri"/>
              </a:rPr>
              <a:t>Always use the man pages if not sure</a:t>
            </a: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14</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8" name="Table 7">
            <a:extLst>
              <a:ext uri="{FF2B5EF4-FFF2-40B4-BE49-F238E27FC236}">
                <a16:creationId xmlns:a16="http://schemas.microsoft.com/office/drawing/2014/main" id="{F4243FBB-4067-BA03-A6CA-F5C3A0086ACB}"/>
              </a:ext>
            </a:extLst>
          </p:cNvPr>
          <p:cNvGraphicFramePr>
            <a:graphicFrameLocks noGrp="1"/>
          </p:cNvGraphicFramePr>
          <p:nvPr>
            <p:extLst>
              <p:ext uri="{D42A27DB-BD31-4B8C-83A1-F6EECF244321}">
                <p14:modId xmlns:p14="http://schemas.microsoft.com/office/powerpoint/2010/main" val="1568010755"/>
              </p:ext>
            </p:extLst>
          </p:nvPr>
        </p:nvGraphicFramePr>
        <p:xfrm>
          <a:off x="1014211" y="3074830"/>
          <a:ext cx="8003908" cy="2081180"/>
        </p:xfrm>
        <a:graphic>
          <a:graphicData uri="http://schemas.openxmlformats.org/drawingml/2006/table">
            <a:tbl>
              <a:tblPr bandRow="1">
                <a:tableStyleId>{7DF18680-E054-41AD-8BC1-D1AEF772440D}</a:tableStyleId>
              </a:tblPr>
              <a:tblGrid>
                <a:gridCol w="4001954">
                  <a:extLst>
                    <a:ext uri="{9D8B030D-6E8A-4147-A177-3AD203B41FA5}">
                      <a16:colId xmlns:a16="http://schemas.microsoft.com/office/drawing/2014/main" val="3832373403"/>
                    </a:ext>
                  </a:extLst>
                </a:gridCol>
                <a:gridCol w="4001954">
                  <a:extLst>
                    <a:ext uri="{9D8B030D-6E8A-4147-A177-3AD203B41FA5}">
                      <a16:colId xmlns:a16="http://schemas.microsoft.com/office/drawing/2014/main" val="1124792857"/>
                    </a:ext>
                  </a:extLst>
                </a:gridCol>
              </a:tblGrid>
              <a:tr h="416236">
                <a:tc>
                  <a:txBody>
                    <a:bodyPr/>
                    <a:lstStyle/>
                    <a:p>
                      <a:pPr algn="ctr" rtl="0" fontAlgn="t">
                        <a:spcBef>
                          <a:spcPts val="0"/>
                        </a:spcBef>
                        <a:spcAft>
                          <a:spcPts val="0"/>
                        </a:spcAft>
                      </a:pPr>
                      <a:r>
                        <a:rPr lang="en-US" sz="1400" b="1" dirty="0">
                          <a:effectLst/>
                        </a:rPr>
                        <a:t>directory</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121679654"/>
                  </a:ext>
                </a:extLst>
              </a:tr>
              <a:tr h="416236">
                <a:tc>
                  <a:txBody>
                    <a:bodyPr/>
                    <a:lstStyle/>
                    <a:p>
                      <a:pPr rtl="0" fontAlgn="t">
                        <a:spcBef>
                          <a:spcPts val="0"/>
                        </a:spcBef>
                        <a:spcAft>
                          <a:spcPts val="0"/>
                        </a:spcAft>
                      </a:pPr>
                      <a:r>
                        <a:rPr lang="en-US" sz="1400" dirty="0">
                          <a:effectLst/>
                        </a:rPr>
                        <a:t>cp</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Copy a file</a:t>
                      </a:r>
                      <a:endParaRPr lang="en-US" dirty="0">
                        <a:effectLst/>
                      </a:endParaRPr>
                    </a:p>
                  </a:txBody>
                  <a:tcPr marL="95250" marR="95250" marT="95250" marB="95250"/>
                </a:tc>
                <a:extLst>
                  <a:ext uri="{0D108BD9-81ED-4DB2-BD59-A6C34878D82A}">
                    <a16:rowId xmlns:a16="http://schemas.microsoft.com/office/drawing/2014/main" val="3608907804"/>
                  </a:ext>
                </a:extLst>
              </a:tr>
              <a:tr h="416236">
                <a:tc>
                  <a:txBody>
                    <a:bodyPr/>
                    <a:lstStyle/>
                    <a:p>
                      <a:pPr rtl="0" fontAlgn="t">
                        <a:spcBef>
                          <a:spcPts val="0"/>
                        </a:spcBef>
                        <a:spcAft>
                          <a:spcPts val="0"/>
                        </a:spcAft>
                      </a:pPr>
                      <a:r>
                        <a:rPr lang="en-US" sz="1400" dirty="0">
                          <a:effectLst/>
                        </a:rPr>
                        <a:t>mv</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Move a file (also used to rename files)</a:t>
                      </a:r>
                      <a:endParaRPr lang="en-US" dirty="0">
                        <a:effectLst/>
                      </a:endParaRPr>
                    </a:p>
                  </a:txBody>
                  <a:tcPr marL="95250" marR="95250" marT="95250" marB="95250"/>
                </a:tc>
                <a:extLst>
                  <a:ext uri="{0D108BD9-81ED-4DB2-BD59-A6C34878D82A}">
                    <a16:rowId xmlns:a16="http://schemas.microsoft.com/office/drawing/2014/main" val="1305981769"/>
                  </a:ext>
                </a:extLst>
              </a:tr>
              <a:tr h="416236">
                <a:tc>
                  <a:txBody>
                    <a:bodyPr/>
                    <a:lstStyle/>
                    <a:p>
                      <a:pPr rtl="0" fontAlgn="t">
                        <a:spcBef>
                          <a:spcPts val="0"/>
                        </a:spcBef>
                        <a:spcAft>
                          <a:spcPts val="0"/>
                        </a:spcAft>
                      </a:pPr>
                      <a:r>
                        <a:rPr lang="en-US" sz="1400" dirty="0">
                          <a:effectLst/>
                        </a:rPr>
                        <a:t>rm</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Remove the given file</a:t>
                      </a:r>
                      <a:endParaRPr lang="en-US" dirty="0">
                        <a:effectLst/>
                      </a:endParaRPr>
                    </a:p>
                  </a:txBody>
                  <a:tcPr marL="95250" marR="95250" marT="95250" marB="95250"/>
                </a:tc>
                <a:extLst>
                  <a:ext uri="{0D108BD9-81ED-4DB2-BD59-A6C34878D82A}">
                    <a16:rowId xmlns:a16="http://schemas.microsoft.com/office/drawing/2014/main" val="750193912"/>
                  </a:ext>
                </a:extLst>
              </a:tr>
              <a:tr h="416236">
                <a:tc>
                  <a:txBody>
                    <a:bodyPr/>
                    <a:lstStyle/>
                    <a:p>
                      <a:pPr rtl="0" fontAlgn="t">
                        <a:spcBef>
                          <a:spcPts val="0"/>
                        </a:spcBef>
                        <a:spcAft>
                          <a:spcPts val="0"/>
                        </a:spcAft>
                      </a:pPr>
                      <a:r>
                        <a:rPr lang="en-US" sz="1400" dirty="0">
                          <a:effectLst/>
                        </a:rPr>
                        <a:t>touch</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Create empty file, or change time-modified</a:t>
                      </a:r>
                      <a:endParaRPr lang="en-US" dirty="0">
                        <a:effectLst/>
                      </a:endParaRPr>
                    </a:p>
                  </a:txBody>
                  <a:tcPr marL="95250" marR="95250" marT="95250" marB="95250"/>
                </a:tc>
                <a:extLst>
                  <a:ext uri="{0D108BD9-81ED-4DB2-BD59-A6C34878D82A}">
                    <a16:rowId xmlns:a16="http://schemas.microsoft.com/office/drawing/2014/main" val="3400475938"/>
                  </a:ext>
                </a:extLst>
              </a:tr>
            </a:tbl>
          </a:graphicData>
        </a:graphic>
      </p:graphicFrame>
    </p:spTree>
    <p:extLst>
      <p:ext uri="{BB962C8B-B14F-4D97-AF65-F5344CB8AC3E}">
        <p14:creationId xmlns:p14="http://schemas.microsoft.com/office/powerpoint/2010/main" val="126955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Text Editors</a:t>
            </a:r>
            <a:endParaRPr lang="en-US" dirty="0">
              <a:cs typeface="Calibri" panose="020F0502020204030204"/>
            </a:endParaRPr>
          </a:p>
          <a:p>
            <a:r>
              <a:rPr lang="en-US" dirty="0">
                <a:cs typeface="Calibri" panose="020F0502020204030204"/>
              </a:rPr>
              <a:t>Everything is a File – Interaction with CLI, you need a text editor</a:t>
            </a:r>
          </a:p>
          <a:p>
            <a:r>
              <a:rPr lang="en-US" dirty="0">
                <a:cs typeface="Calibri" panose="020F0502020204030204"/>
              </a:rPr>
              <a:t>vim/emacs powerful – Preferred by most experienced  users</a:t>
            </a:r>
          </a:p>
          <a:p>
            <a:pPr lvl="1">
              <a:buFont typeface="Courier New" panose="020B0604020202020204" pitchFamily="34" charset="0"/>
              <a:buChar char="o"/>
            </a:pPr>
            <a:r>
              <a:rPr lang="en-US" dirty="0">
                <a:cs typeface="Calibri" panose="020F0502020204030204"/>
              </a:rPr>
              <a:t>Your decision to choose what is comfortable</a:t>
            </a: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15</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E040F1FD-3C18-BA90-25C2-C346A3732C73}"/>
              </a:ext>
            </a:extLst>
          </p:cNvPr>
          <p:cNvGraphicFramePr>
            <a:graphicFrameLocks noGrp="1"/>
          </p:cNvGraphicFramePr>
          <p:nvPr>
            <p:extLst>
              <p:ext uri="{D42A27DB-BD31-4B8C-83A1-F6EECF244321}">
                <p14:modId xmlns:p14="http://schemas.microsoft.com/office/powerpoint/2010/main" val="705495531"/>
              </p:ext>
            </p:extLst>
          </p:nvPr>
        </p:nvGraphicFramePr>
        <p:xfrm>
          <a:off x="1014211" y="3506703"/>
          <a:ext cx="8608854" cy="1615440"/>
        </p:xfrm>
        <a:graphic>
          <a:graphicData uri="http://schemas.openxmlformats.org/drawingml/2006/table">
            <a:tbl>
              <a:tblPr bandRow="1">
                <a:tableStyleId>{7DF18680-E054-41AD-8BC1-D1AEF772440D}</a:tableStyleId>
              </a:tblPr>
              <a:tblGrid>
                <a:gridCol w="4304427">
                  <a:extLst>
                    <a:ext uri="{9D8B030D-6E8A-4147-A177-3AD203B41FA5}">
                      <a16:colId xmlns:a16="http://schemas.microsoft.com/office/drawing/2014/main" val="944537733"/>
                    </a:ext>
                  </a:extLst>
                </a:gridCol>
                <a:gridCol w="4304427">
                  <a:extLst>
                    <a:ext uri="{9D8B030D-6E8A-4147-A177-3AD203B41FA5}">
                      <a16:colId xmlns:a16="http://schemas.microsoft.com/office/drawing/2014/main" val="1304718992"/>
                    </a:ext>
                  </a:extLst>
                </a:gridCol>
              </a:tblGrid>
              <a:tr h="286321">
                <a:tc>
                  <a:txBody>
                    <a:bodyPr/>
                    <a:lstStyle/>
                    <a:p>
                      <a:pPr algn="ctr" rtl="0" fontAlgn="t">
                        <a:spcBef>
                          <a:spcPts val="0"/>
                        </a:spcBef>
                        <a:spcAft>
                          <a:spcPts val="0"/>
                        </a:spcAft>
                      </a:pPr>
                      <a:r>
                        <a:rPr lang="en-US" sz="1400" b="1" dirty="0">
                          <a:effectLst/>
                        </a:rPr>
                        <a:t>command</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3521131044"/>
                  </a:ext>
                </a:extLst>
              </a:tr>
              <a:tr h="286321">
                <a:tc>
                  <a:txBody>
                    <a:bodyPr/>
                    <a:lstStyle/>
                    <a:p>
                      <a:pPr rtl="0" fontAlgn="t">
                        <a:spcBef>
                          <a:spcPts val="0"/>
                        </a:spcBef>
                        <a:spcAft>
                          <a:spcPts val="0"/>
                        </a:spcAft>
                      </a:pPr>
                      <a:r>
                        <a:rPr lang="en-US" sz="1400" dirty="0">
                          <a:effectLst/>
                        </a:rPr>
                        <a:t>nano</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Very simple editor</a:t>
                      </a:r>
                      <a:endParaRPr lang="en-US" dirty="0">
                        <a:effectLst/>
                      </a:endParaRPr>
                    </a:p>
                  </a:txBody>
                  <a:tcPr marL="95250" marR="95250" marT="95250" marB="95250"/>
                </a:tc>
                <a:extLst>
                  <a:ext uri="{0D108BD9-81ED-4DB2-BD59-A6C34878D82A}">
                    <a16:rowId xmlns:a16="http://schemas.microsoft.com/office/drawing/2014/main" val="3778235212"/>
                  </a:ext>
                </a:extLst>
              </a:tr>
              <a:tr h="286321">
                <a:tc>
                  <a:txBody>
                    <a:bodyPr/>
                    <a:lstStyle/>
                    <a:p>
                      <a:pPr rtl="0" fontAlgn="t">
                        <a:spcBef>
                          <a:spcPts val="0"/>
                        </a:spcBef>
                        <a:spcAft>
                          <a:spcPts val="0"/>
                        </a:spcAft>
                      </a:pPr>
                      <a:r>
                        <a:rPr lang="en-US" sz="1400" dirty="0">
                          <a:effectLst/>
                        </a:rPr>
                        <a:t>vim</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More advanced text-editor</a:t>
                      </a:r>
                      <a:endParaRPr lang="en-US" dirty="0">
                        <a:effectLst/>
                      </a:endParaRPr>
                    </a:p>
                  </a:txBody>
                  <a:tcPr marL="95250" marR="95250" marT="95250" marB="95250"/>
                </a:tc>
                <a:extLst>
                  <a:ext uri="{0D108BD9-81ED-4DB2-BD59-A6C34878D82A}">
                    <a16:rowId xmlns:a16="http://schemas.microsoft.com/office/drawing/2014/main" val="2145736846"/>
                  </a:ext>
                </a:extLst>
              </a:tr>
              <a:tr h="286321">
                <a:tc>
                  <a:txBody>
                    <a:bodyPr/>
                    <a:lstStyle/>
                    <a:p>
                      <a:pPr rtl="0" fontAlgn="t">
                        <a:spcBef>
                          <a:spcPts val="0"/>
                        </a:spcBef>
                        <a:spcAft>
                          <a:spcPts val="0"/>
                        </a:spcAft>
                      </a:pPr>
                      <a:r>
                        <a:rPr lang="en-US" sz="1400" dirty="0">
                          <a:effectLst/>
                        </a:rPr>
                        <a:t>emacs</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More advanced text-editor</a:t>
                      </a:r>
                      <a:endParaRPr lang="en-US" dirty="0">
                        <a:effectLst/>
                      </a:endParaRPr>
                    </a:p>
                  </a:txBody>
                  <a:tcPr marL="95250" marR="95250" marT="95250" marB="95250"/>
                </a:tc>
                <a:extLst>
                  <a:ext uri="{0D108BD9-81ED-4DB2-BD59-A6C34878D82A}">
                    <a16:rowId xmlns:a16="http://schemas.microsoft.com/office/drawing/2014/main" val="2943927290"/>
                  </a:ext>
                </a:extLst>
              </a:tr>
            </a:tbl>
          </a:graphicData>
        </a:graphic>
      </p:graphicFrame>
    </p:spTree>
    <p:extLst>
      <p:ext uri="{BB962C8B-B14F-4D97-AF65-F5344CB8AC3E}">
        <p14:creationId xmlns:p14="http://schemas.microsoft.com/office/powerpoint/2010/main" val="38456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vim basics</a:t>
            </a:r>
            <a:endParaRPr lang="en-US" dirty="0">
              <a:cs typeface="Calibri" panose="020F0502020204030204"/>
            </a:endParaRPr>
          </a:p>
          <a:p>
            <a:pPr marL="0" indent="0">
              <a:buNone/>
            </a:pPr>
            <a:r>
              <a:rPr lang="en-US" b="1" dirty="0">
                <a:cs typeface="Calibri" panose="020F0502020204030204"/>
              </a:rPr>
              <a:t> </a:t>
            </a:r>
          </a:p>
          <a:p>
            <a:endParaRPr lang="en-US" b="1"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16</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8" name="Table 7">
            <a:extLst>
              <a:ext uri="{FF2B5EF4-FFF2-40B4-BE49-F238E27FC236}">
                <a16:creationId xmlns:a16="http://schemas.microsoft.com/office/drawing/2014/main" id="{66C296F2-62D8-7E97-D476-30D3A28F9A0C}"/>
              </a:ext>
            </a:extLst>
          </p:cNvPr>
          <p:cNvGraphicFramePr>
            <a:graphicFrameLocks noGrp="1"/>
          </p:cNvGraphicFramePr>
          <p:nvPr>
            <p:extLst>
              <p:ext uri="{D42A27DB-BD31-4B8C-83A1-F6EECF244321}">
                <p14:modId xmlns:p14="http://schemas.microsoft.com/office/powerpoint/2010/main" val="3926369140"/>
              </p:ext>
            </p:extLst>
          </p:nvPr>
        </p:nvGraphicFramePr>
        <p:xfrm>
          <a:off x="955183" y="2089222"/>
          <a:ext cx="7631630" cy="3634740"/>
        </p:xfrm>
        <a:graphic>
          <a:graphicData uri="http://schemas.openxmlformats.org/drawingml/2006/table">
            <a:tbl>
              <a:tblPr bandRow="1">
                <a:tableStyleId>{7DF18680-E054-41AD-8BC1-D1AEF772440D}</a:tableStyleId>
              </a:tblPr>
              <a:tblGrid>
                <a:gridCol w="3815815">
                  <a:extLst>
                    <a:ext uri="{9D8B030D-6E8A-4147-A177-3AD203B41FA5}">
                      <a16:colId xmlns:a16="http://schemas.microsoft.com/office/drawing/2014/main" val="1540675253"/>
                    </a:ext>
                  </a:extLst>
                </a:gridCol>
                <a:gridCol w="3815815">
                  <a:extLst>
                    <a:ext uri="{9D8B030D-6E8A-4147-A177-3AD203B41FA5}">
                      <a16:colId xmlns:a16="http://schemas.microsoft.com/office/drawing/2014/main" val="2044644785"/>
                    </a:ext>
                  </a:extLst>
                </a:gridCol>
              </a:tblGrid>
              <a:tr h="391709">
                <a:tc>
                  <a:txBody>
                    <a:bodyPr/>
                    <a:lstStyle/>
                    <a:p>
                      <a:pPr algn="ctr" rtl="0" fontAlgn="t">
                        <a:spcBef>
                          <a:spcPts val="0"/>
                        </a:spcBef>
                        <a:spcAft>
                          <a:spcPts val="0"/>
                        </a:spcAft>
                      </a:pPr>
                      <a:r>
                        <a:rPr lang="en-US" sz="1400" b="1" dirty="0">
                          <a:effectLst/>
                        </a:rPr>
                        <a:t>Key stroke</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28422769"/>
                  </a:ext>
                </a:extLst>
              </a:tr>
              <a:tr h="391709">
                <a:tc>
                  <a:txBody>
                    <a:bodyPr/>
                    <a:lstStyle/>
                    <a:p>
                      <a:pPr rtl="0" fontAlgn="t">
                        <a:spcBef>
                          <a:spcPts val="0"/>
                        </a:spcBef>
                        <a:spcAft>
                          <a:spcPts val="0"/>
                        </a:spcAft>
                      </a:pPr>
                      <a:r>
                        <a:rPr lang="en-US" sz="1400" dirty="0">
                          <a:effectLst/>
                        </a:rPr>
                        <a:t>:w</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Write (save) the current file</a:t>
                      </a:r>
                      <a:endParaRPr lang="en-US" dirty="0">
                        <a:effectLst/>
                      </a:endParaRPr>
                    </a:p>
                  </a:txBody>
                  <a:tcPr marL="95250" marR="95250" marT="95250" marB="95250"/>
                </a:tc>
                <a:extLst>
                  <a:ext uri="{0D108BD9-81ED-4DB2-BD59-A6C34878D82A}">
                    <a16:rowId xmlns:a16="http://schemas.microsoft.com/office/drawing/2014/main" val="2705410511"/>
                  </a:ext>
                </a:extLst>
              </a:tr>
              <a:tr h="391709">
                <a:tc>
                  <a:txBody>
                    <a:bodyPr/>
                    <a:lstStyle/>
                    <a:p>
                      <a:pPr rtl="0" fontAlgn="t">
                        <a:spcBef>
                          <a:spcPts val="0"/>
                        </a:spcBef>
                        <a:spcAft>
                          <a:spcPts val="0"/>
                        </a:spcAft>
                      </a:pPr>
                      <a:r>
                        <a:rPr lang="en-US" sz="1400" dirty="0">
                          <a:effectLst/>
                        </a:rPr>
                        <a:t>:</a:t>
                      </a:r>
                      <a:r>
                        <a:rPr lang="en-US" sz="1400" dirty="0" err="1">
                          <a:effectLst/>
                        </a:rPr>
                        <a:t>wq</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Write (save) the current file and exit</a:t>
                      </a:r>
                      <a:endParaRPr lang="en-US" dirty="0">
                        <a:effectLst/>
                      </a:endParaRPr>
                    </a:p>
                  </a:txBody>
                  <a:tcPr marL="95250" marR="95250" marT="95250" marB="95250"/>
                </a:tc>
                <a:extLst>
                  <a:ext uri="{0D108BD9-81ED-4DB2-BD59-A6C34878D82A}">
                    <a16:rowId xmlns:a16="http://schemas.microsoft.com/office/drawing/2014/main" val="2739038357"/>
                  </a:ext>
                </a:extLst>
              </a:tr>
              <a:tr h="391709">
                <a:tc>
                  <a:txBody>
                    <a:bodyPr/>
                    <a:lstStyle/>
                    <a:p>
                      <a:pPr rtl="0" fontAlgn="t">
                        <a:spcBef>
                          <a:spcPts val="0"/>
                        </a:spcBef>
                        <a:spcAft>
                          <a:spcPts val="0"/>
                        </a:spcAft>
                      </a:pPr>
                      <a:r>
                        <a:rPr lang="en-US" sz="1400" dirty="0">
                          <a:effectLst/>
                        </a:rPr>
                        <a:t>:q!</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Quit, ignoring all changes</a:t>
                      </a:r>
                      <a:endParaRPr lang="en-US" dirty="0">
                        <a:effectLst/>
                      </a:endParaRPr>
                    </a:p>
                  </a:txBody>
                  <a:tcPr marL="95250" marR="95250" marT="95250" marB="95250"/>
                </a:tc>
                <a:extLst>
                  <a:ext uri="{0D108BD9-81ED-4DB2-BD59-A6C34878D82A}">
                    <a16:rowId xmlns:a16="http://schemas.microsoft.com/office/drawing/2014/main" val="1397927010"/>
                  </a:ext>
                </a:extLst>
              </a:tr>
              <a:tr h="391709">
                <a:tc>
                  <a:txBody>
                    <a:bodyPr/>
                    <a:lstStyle/>
                    <a:p>
                      <a:pPr rtl="0" fontAlgn="t">
                        <a:spcBef>
                          <a:spcPts val="0"/>
                        </a:spcBef>
                        <a:spcAft>
                          <a:spcPts val="0"/>
                        </a:spcAft>
                      </a:pPr>
                      <a:r>
                        <a:rPr lang="en-US" sz="1400" dirty="0" err="1">
                          <a:effectLst/>
                        </a:rPr>
                        <a:t>i</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Go into insert mode</a:t>
                      </a:r>
                      <a:endParaRPr lang="en-US" dirty="0">
                        <a:effectLst/>
                      </a:endParaRPr>
                    </a:p>
                  </a:txBody>
                  <a:tcPr marL="95250" marR="95250" marT="95250" marB="95250"/>
                </a:tc>
                <a:extLst>
                  <a:ext uri="{0D108BD9-81ED-4DB2-BD59-A6C34878D82A}">
                    <a16:rowId xmlns:a16="http://schemas.microsoft.com/office/drawing/2014/main" val="3328433211"/>
                  </a:ext>
                </a:extLst>
              </a:tr>
              <a:tr h="391709">
                <a:tc>
                  <a:txBody>
                    <a:bodyPr/>
                    <a:lstStyle/>
                    <a:p>
                      <a:pPr rtl="0" fontAlgn="t">
                        <a:spcBef>
                          <a:spcPts val="0"/>
                        </a:spcBef>
                        <a:spcAft>
                          <a:spcPts val="0"/>
                        </a:spcAft>
                      </a:pPr>
                      <a:r>
                        <a:rPr lang="en-US" sz="1400" dirty="0">
                          <a:effectLst/>
                        </a:rPr>
                        <a:t>Esc</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Go back to normal mode</a:t>
                      </a:r>
                      <a:endParaRPr lang="en-US" dirty="0">
                        <a:effectLst/>
                      </a:endParaRPr>
                    </a:p>
                  </a:txBody>
                  <a:tcPr marL="95250" marR="95250" marT="95250" marB="95250"/>
                </a:tc>
                <a:extLst>
                  <a:ext uri="{0D108BD9-81ED-4DB2-BD59-A6C34878D82A}">
                    <a16:rowId xmlns:a16="http://schemas.microsoft.com/office/drawing/2014/main" val="3622871509"/>
                  </a:ext>
                </a:extLst>
              </a:tr>
              <a:tr h="391709">
                <a:tc>
                  <a:txBody>
                    <a:bodyPr/>
                    <a:lstStyle/>
                    <a:p>
                      <a:pPr rtl="0" fontAlgn="t">
                        <a:spcBef>
                          <a:spcPts val="0"/>
                        </a:spcBef>
                        <a:spcAft>
                          <a:spcPts val="0"/>
                        </a:spcAft>
                      </a:pPr>
                      <a:r>
                        <a:rPr lang="en-US" sz="1400" dirty="0" err="1">
                          <a:effectLst/>
                        </a:rPr>
                        <a:t>hjkl</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Move cursor left, down, up, right</a:t>
                      </a:r>
                      <a:endParaRPr lang="en-US" dirty="0">
                        <a:effectLst/>
                      </a:endParaRPr>
                    </a:p>
                  </a:txBody>
                  <a:tcPr marL="95250" marR="95250" marT="95250" marB="95250"/>
                </a:tc>
                <a:extLst>
                  <a:ext uri="{0D108BD9-81ED-4DB2-BD59-A6C34878D82A}">
                    <a16:rowId xmlns:a16="http://schemas.microsoft.com/office/drawing/2014/main" val="170184254"/>
                  </a:ext>
                </a:extLst>
              </a:tr>
              <a:tr h="391709">
                <a:tc>
                  <a:txBody>
                    <a:bodyPr/>
                    <a:lstStyle/>
                    <a:p>
                      <a:pPr rtl="0" fontAlgn="t">
                        <a:spcBef>
                          <a:spcPts val="0"/>
                        </a:spcBef>
                        <a:spcAft>
                          <a:spcPts val="0"/>
                        </a:spcAft>
                      </a:pPr>
                      <a:r>
                        <a:rPr lang="en-US" sz="1400" dirty="0">
                          <a:effectLst/>
                        </a:rPr>
                        <a:t>u</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Undo last change</a:t>
                      </a:r>
                      <a:endParaRPr lang="en-US" dirty="0">
                        <a:effectLst/>
                      </a:endParaRPr>
                    </a:p>
                  </a:txBody>
                  <a:tcPr marL="95250" marR="95250" marT="95250" marB="95250"/>
                </a:tc>
                <a:extLst>
                  <a:ext uri="{0D108BD9-81ED-4DB2-BD59-A6C34878D82A}">
                    <a16:rowId xmlns:a16="http://schemas.microsoft.com/office/drawing/2014/main" val="2238304628"/>
                  </a:ext>
                </a:extLst>
              </a:tr>
              <a:tr h="391709">
                <a:tc>
                  <a:txBody>
                    <a:bodyPr/>
                    <a:lstStyle/>
                    <a:p>
                      <a:pPr rtl="0" fontAlgn="t">
                        <a:spcBef>
                          <a:spcPts val="0"/>
                        </a:spcBef>
                        <a:spcAft>
                          <a:spcPts val="0"/>
                        </a:spcAft>
                      </a:pPr>
                      <a:r>
                        <a:rPr lang="en-US" sz="1400" dirty="0">
                          <a:effectLst/>
                        </a:rPr>
                        <a:t>x</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Delete character</a:t>
                      </a:r>
                      <a:endParaRPr lang="en-US" dirty="0">
                        <a:effectLst/>
                      </a:endParaRPr>
                    </a:p>
                  </a:txBody>
                  <a:tcPr marL="95250" marR="95250" marT="95250" marB="95250"/>
                </a:tc>
                <a:extLst>
                  <a:ext uri="{0D108BD9-81ED-4DB2-BD59-A6C34878D82A}">
                    <a16:rowId xmlns:a16="http://schemas.microsoft.com/office/drawing/2014/main" val="1295563734"/>
                  </a:ext>
                </a:extLst>
              </a:tr>
            </a:tbl>
          </a:graphicData>
        </a:graphic>
      </p:graphicFrame>
    </p:spTree>
    <p:extLst>
      <p:ext uri="{BB962C8B-B14F-4D97-AF65-F5344CB8AC3E}">
        <p14:creationId xmlns:p14="http://schemas.microsoft.com/office/powerpoint/2010/main" val="3933967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emacs basics</a:t>
            </a:r>
            <a:endParaRPr lang="en-US" dirty="0">
              <a:cs typeface="Calibri" panose="020F0502020204030204"/>
            </a:endParaRPr>
          </a:p>
          <a:p>
            <a:r>
              <a:rPr lang="en-US" dirty="0">
                <a:ea typeface="+mn-lt"/>
                <a:cs typeface="+mn-lt"/>
              </a:rPr>
              <a:t>C = control key, M = alt/meta key</a:t>
            </a:r>
            <a:endParaRPr lang="en-US" dirty="0">
              <a:cs typeface="Calibri" panose="020F0502020204030204"/>
            </a:endParaRPr>
          </a:p>
          <a:p>
            <a:pPr marL="457200" indent="-457200"/>
            <a:endParaRPr lang="en-US" b="1" dirty="0">
              <a:cs typeface="Calibri" panose="020F0502020204030204"/>
            </a:endParaRPr>
          </a:p>
          <a:p>
            <a:pPr marL="0" indent="0">
              <a:buNone/>
            </a:pPr>
            <a:r>
              <a:rPr lang="en-US" b="1" dirty="0">
                <a:cs typeface="Calibri" panose="020F0502020204030204"/>
              </a:rPr>
              <a:t> </a:t>
            </a:r>
          </a:p>
          <a:p>
            <a:endParaRPr lang="en-US" b="1"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17</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CBECE677-531C-6CB1-B111-27E519C79E4B}"/>
              </a:ext>
            </a:extLst>
          </p:cNvPr>
          <p:cNvGraphicFramePr>
            <a:graphicFrameLocks noGrp="1"/>
          </p:cNvGraphicFramePr>
          <p:nvPr>
            <p:extLst>
              <p:ext uri="{D42A27DB-BD31-4B8C-83A1-F6EECF244321}">
                <p14:modId xmlns:p14="http://schemas.microsoft.com/office/powerpoint/2010/main" val="3772500204"/>
              </p:ext>
            </p:extLst>
          </p:nvPr>
        </p:nvGraphicFramePr>
        <p:xfrm>
          <a:off x="837127" y="2411193"/>
          <a:ext cx="8213312" cy="3634740"/>
        </p:xfrm>
        <a:graphic>
          <a:graphicData uri="http://schemas.openxmlformats.org/drawingml/2006/table">
            <a:tbl>
              <a:tblPr bandRow="1">
                <a:tableStyleId>{7DF18680-E054-41AD-8BC1-D1AEF772440D}</a:tableStyleId>
              </a:tblPr>
              <a:tblGrid>
                <a:gridCol w="4106656">
                  <a:extLst>
                    <a:ext uri="{9D8B030D-6E8A-4147-A177-3AD203B41FA5}">
                      <a16:colId xmlns:a16="http://schemas.microsoft.com/office/drawing/2014/main" val="437821827"/>
                    </a:ext>
                  </a:extLst>
                </a:gridCol>
                <a:gridCol w="4106656">
                  <a:extLst>
                    <a:ext uri="{9D8B030D-6E8A-4147-A177-3AD203B41FA5}">
                      <a16:colId xmlns:a16="http://schemas.microsoft.com/office/drawing/2014/main" val="2257098962"/>
                    </a:ext>
                  </a:extLst>
                </a:gridCol>
              </a:tblGrid>
              <a:tr h="392987">
                <a:tc>
                  <a:txBody>
                    <a:bodyPr/>
                    <a:lstStyle/>
                    <a:p>
                      <a:pPr algn="ctr" rtl="0" fontAlgn="t">
                        <a:spcBef>
                          <a:spcPts val="0"/>
                        </a:spcBef>
                        <a:spcAft>
                          <a:spcPts val="0"/>
                        </a:spcAft>
                      </a:pPr>
                      <a:r>
                        <a:rPr lang="en-US" sz="1400" b="1" dirty="0">
                          <a:effectLst/>
                        </a:rPr>
                        <a:t>Key stroke</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1093157694"/>
                  </a:ext>
                </a:extLst>
              </a:tr>
              <a:tr h="392987">
                <a:tc>
                  <a:txBody>
                    <a:bodyPr/>
                    <a:lstStyle/>
                    <a:p>
                      <a:pPr rtl="0" fontAlgn="t">
                        <a:spcBef>
                          <a:spcPts val="0"/>
                        </a:spcBef>
                        <a:spcAft>
                          <a:spcPts val="0"/>
                        </a:spcAft>
                      </a:pPr>
                      <a:r>
                        <a:rPr lang="en-US" sz="1400" dirty="0">
                          <a:effectLst/>
                        </a:rPr>
                        <a:t>C-x C-f</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Read a file into emacs</a:t>
                      </a:r>
                      <a:endParaRPr lang="en-US" dirty="0">
                        <a:effectLst/>
                      </a:endParaRPr>
                    </a:p>
                  </a:txBody>
                  <a:tcPr marL="95250" marR="95250" marT="95250" marB="95250"/>
                </a:tc>
                <a:extLst>
                  <a:ext uri="{0D108BD9-81ED-4DB2-BD59-A6C34878D82A}">
                    <a16:rowId xmlns:a16="http://schemas.microsoft.com/office/drawing/2014/main" val="3562296548"/>
                  </a:ext>
                </a:extLst>
              </a:tr>
              <a:tr h="392987">
                <a:tc>
                  <a:txBody>
                    <a:bodyPr/>
                    <a:lstStyle/>
                    <a:p>
                      <a:pPr rtl="0" fontAlgn="t">
                        <a:spcBef>
                          <a:spcPts val="0"/>
                        </a:spcBef>
                        <a:spcAft>
                          <a:spcPts val="0"/>
                        </a:spcAft>
                      </a:pPr>
                      <a:r>
                        <a:rPr lang="en-US" sz="1400" dirty="0">
                          <a:effectLst/>
                        </a:rPr>
                        <a:t>C-x C-s</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Save a file to disk</a:t>
                      </a:r>
                      <a:endParaRPr lang="en-US" dirty="0">
                        <a:effectLst/>
                      </a:endParaRPr>
                    </a:p>
                  </a:txBody>
                  <a:tcPr marL="95250" marR="95250" marT="95250" marB="95250"/>
                </a:tc>
                <a:extLst>
                  <a:ext uri="{0D108BD9-81ED-4DB2-BD59-A6C34878D82A}">
                    <a16:rowId xmlns:a16="http://schemas.microsoft.com/office/drawing/2014/main" val="1507481569"/>
                  </a:ext>
                </a:extLst>
              </a:tr>
              <a:tr h="392987">
                <a:tc>
                  <a:txBody>
                    <a:bodyPr/>
                    <a:lstStyle/>
                    <a:p>
                      <a:pPr rtl="0" fontAlgn="t">
                        <a:spcBef>
                          <a:spcPts val="0"/>
                        </a:spcBef>
                        <a:spcAft>
                          <a:spcPts val="0"/>
                        </a:spcAft>
                      </a:pPr>
                      <a:r>
                        <a:rPr lang="en-US" sz="1400" dirty="0">
                          <a:effectLst/>
                        </a:rPr>
                        <a:t>C-x C-c</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Exit emacs</a:t>
                      </a:r>
                      <a:endParaRPr lang="en-US" dirty="0">
                        <a:effectLst/>
                      </a:endParaRPr>
                    </a:p>
                  </a:txBody>
                  <a:tcPr marL="95250" marR="95250" marT="95250" marB="95250"/>
                </a:tc>
                <a:extLst>
                  <a:ext uri="{0D108BD9-81ED-4DB2-BD59-A6C34878D82A}">
                    <a16:rowId xmlns:a16="http://schemas.microsoft.com/office/drawing/2014/main" val="2439384481"/>
                  </a:ext>
                </a:extLst>
              </a:tr>
              <a:tr h="392987">
                <a:tc>
                  <a:txBody>
                    <a:bodyPr/>
                    <a:lstStyle/>
                    <a:p>
                      <a:pPr rtl="0" fontAlgn="t">
                        <a:spcBef>
                          <a:spcPts val="0"/>
                        </a:spcBef>
                        <a:spcAft>
                          <a:spcPts val="0"/>
                        </a:spcAft>
                      </a:pPr>
                      <a:r>
                        <a:rPr lang="en-US" sz="1400" dirty="0">
                          <a:effectLst/>
                        </a:rPr>
                        <a:t>C-s</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Search forward</a:t>
                      </a:r>
                      <a:endParaRPr lang="en-US" dirty="0">
                        <a:effectLst/>
                      </a:endParaRPr>
                    </a:p>
                  </a:txBody>
                  <a:tcPr marL="95250" marR="95250" marT="95250" marB="95250"/>
                </a:tc>
                <a:extLst>
                  <a:ext uri="{0D108BD9-81ED-4DB2-BD59-A6C34878D82A}">
                    <a16:rowId xmlns:a16="http://schemas.microsoft.com/office/drawing/2014/main" val="2499349788"/>
                  </a:ext>
                </a:extLst>
              </a:tr>
              <a:tr h="392987">
                <a:tc>
                  <a:txBody>
                    <a:bodyPr/>
                    <a:lstStyle/>
                    <a:p>
                      <a:pPr rtl="0" fontAlgn="t">
                        <a:spcBef>
                          <a:spcPts val="0"/>
                        </a:spcBef>
                        <a:spcAft>
                          <a:spcPts val="0"/>
                        </a:spcAft>
                      </a:pPr>
                      <a:r>
                        <a:rPr lang="en-US" sz="1400" dirty="0">
                          <a:effectLst/>
                        </a:rPr>
                        <a:t>C-r</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Search backwards</a:t>
                      </a:r>
                      <a:endParaRPr lang="en-US" dirty="0">
                        <a:effectLst/>
                      </a:endParaRPr>
                    </a:p>
                  </a:txBody>
                  <a:tcPr marL="95250" marR="95250" marT="95250" marB="95250"/>
                </a:tc>
                <a:extLst>
                  <a:ext uri="{0D108BD9-81ED-4DB2-BD59-A6C34878D82A}">
                    <a16:rowId xmlns:a16="http://schemas.microsoft.com/office/drawing/2014/main" val="2910856320"/>
                  </a:ext>
                </a:extLst>
              </a:tr>
              <a:tr h="392987">
                <a:tc>
                  <a:txBody>
                    <a:bodyPr/>
                    <a:lstStyle/>
                    <a:p>
                      <a:pPr rtl="0" fontAlgn="t">
                        <a:spcBef>
                          <a:spcPts val="0"/>
                        </a:spcBef>
                        <a:spcAft>
                          <a:spcPts val="0"/>
                        </a:spcAft>
                      </a:pPr>
                      <a:r>
                        <a:rPr lang="en-US" sz="1400" dirty="0">
                          <a:effectLst/>
                        </a:rPr>
                        <a:t>C-v</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Scroll to next screen</a:t>
                      </a:r>
                      <a:endParaRPr lang="en-US" dirty="0">
                        <a:effectLst/>
                      </a:endParaRPr>
                    </a:p>
                  </a:txBody>
                  <a:tcPr marL="95250" marR="95250" marT="95250" marB="95250"/>
                </a:tc>
                <a:extLst>
                  <a:ext uri="{0D108BD9-81ED-4DB2-BD59-A6C34878D82A}">
                    <a16:rowId xmlns:a16="http://schemas.microsoft.com/office/drawing/2014/main" val="2287296358"/>
                  </a:ext>
                </a:extLst>
              </a:tr>
              <a:tr h="392987">
                <a:tc>
                  <a:txBody>
                    <a:bodyPr/>
                    <a:lstStyle/>
                    <a:p>
                      <a:pPr rtl="0" fontAlgn="t">
                        <a:spcBef>
                          <a:spcPts val="0"/>
                        </a:spcBef>
                        <a:spcAft>
                          <a:spcPts val="0"/>
                        </a:spcAft>
                      </a:pPr>
                      <a:r>
                        <a:rPr lang="en-US" sz="1400" dirty="0">
                          <a:effectLst/>
                        </a:rPr>
                        <a:t>M-v</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Scroll to previous screen</a:t>
                      </a:r>
                      <a:endParaRPr lang="en-US" dirty="0">
                        <a:effectLst/>
                      </a:endParaRPr>
                    </a:p>
                  </a:txBody>
                  <a:tcPr marL="95250" marR="95250" marT="95250" marB="95250"/>
                </a:tc>
                <a:extLst>
                  <a:ext uri="{0D108BD9-81ED-4DB2-BD59-A6C34878D82A}">
                    <a16:rowId xmlns:a16="http://schemas.microsoft.com/office/drawing/2014/main" val="3470724588"/>
                  </a:ext>
                </a:extLst>
              </a:tr>
              <a:tr h="392987">
                <a:tc>
                  <a:txBody>
                    <a:bodyPr/>
                    <a:lstStyle/>
                    <a:p>
                      <a:pPr rtl="0" fontAlgn="t">
                        <a:spcBef>
                          <a:spcPts val="0"/>
                        </a:spcBef>
                        <a:spcAft>
                          <a:spcPts val="0"/>
                        </a:spcAft>
                      </a:pPr>
                      <a:r>
                        <a:rPr lang="en-US" sz="1400" dirty="0">
                          <a:effectLst/>
                        </a:rPr>
                        <a:t>C-x u</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Undo</a:t>
                      </a:r>
                      <a:endParaRPr lang="en-US" dirty="0">
                        <a:effectLst/>
                      </a:endParaRPr>
                    </a:p>
                  </a:txBody>
                  <a:tcPr marL="95250" marR="95250" marT="95250" marB="95250"/>
                </a:tc>
                <a:extLst>
                  <a:ext uri="{0D108BD9-81ED-4DB2-BD59-A6C34878D82A}">
                    <a16:rowId xmlns:a16="http://schemas.microsoft.com/office/drawing/2014/main" val="3489989775"/>
                  </a:ext>
                </a:extLst>
              </a:tr>
            </a:tbl>
          </a:graphicData>
        </a:graphic>
      </p:graphicFrame>
    </p:spTree>
    <p:extLst>
      <p:ext uri="{BB962C8B-B14F-4D97-AF65-F5344CB8AC3E}">
        <p14:creationId xmlns:p14="http://schemas.microsoft.com/office/powerpoint/2010/main" val="11489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a:cs typeface="Calibri" panose="020F0502020204030204"/>
              </a:rPr>
              <a:t>Examining Files</a:t>
            </a:r>
            <a:endParaRPr lang="en-US" dirty="0">
              <a:cs typeface="Calibri" panose="020F0502020204030204"/>
            </a:endParaRPr>
          </a:p>
          <a:p>
            <a:pPr marL="0" indent="0">
              <a:buNone/>
            </a:pPr>
            <a:endParaRPr lang="en-US" b="1" dirty="0">
              <a:cs typeface="Calibri" panose="020F0502020204030204"/>
            </a:endParaRPr>
          </a:p>
          <a:p>
            <a:pPr marL="0" indent="0">
              <a:buNone/>
            </a:pPr>
            <a:endParaRPr lang="en-US" b="1" dirty="0">
              <a:cs typeface="Calibri" panose="020F0502020204030204"/>
            </a:endParaRPr>
          </a:p>
          <a:p>
            <a:pPr marL="0" indent="0">
              <a:buNone/>
            </a:pPr>
            <a:r>
              <a:rPr lang="en-US" b="1" dirty="0">
                <a:cs typeface="Calibri" panose="020F0502020204030204"/>
              </a:rPr>
              <a:t> </a:t>
            </a:r>
          </a:p>
          <a:p>
            <a:endParaRPr lang="en-US" b="1"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18</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8" name="Table 7">
            <a:extLst>
              <a:ext uri="{FF2B5EF4-FFF2-40B4-BE49-F238E27FC236}">
                <a16:creationId xmlns:a16="http://schemas.microsoft.com/office/drawing/2014/main" id="{C410209D-E098-595B-828D-0571E21DE0EE}"/>
              </a:ext>
            </a:extLst>
          </p:cNvPr>
          <p:cNvGraphicFramePr>
            <a:graphicFrameLocks noGrp="1"/>
          </p:cNvGraphicFramePr>
          <p:nvPr>
            <p:extLst>
              <p:ext uri="{D42A27DB-BD31-4B8C-83A1-F6EECF244321}">
                <p14:modId xmlns:p14="http://schemas.microsoft.com/office/powerpoint/2010/main" val="223387769"/>
              </p:ext>
            </p:extLst>
          </p:nvPr>
        </p:nvGraphicFramePr>
        <p:xfrm>
          <a:off x="987380" y="2023056"/>
          <a:ext cx="7480348" cy="2827020"/>
        </p:xfrm>
        <a:graphic>
          <a:graphicData uri="http://schemas.openxmlformats.org/drawingml/2006/table">
            <a:tbl>
              <a:tblPr bandRow="1">
                <a:tableStyleId>{7DF18680-E054-41AD-8BC1-D1AEF772440D}</a:tableStyleId>
              </a:tblPr>
              <a:tblGrid>
                <a:gridCol w="3740174">
                  <a:extLst>
                    <a:ext uri="{9D8B030D-6E8A-4147-A177-3AD203B41FA5}">
                      <a16:colId xmlns:a16="http://schemas.microsoft.com/office/drawing/2014/main" val="1929985360"/>
                    </a:ext>
                  </a:extLst>
                </a:gridCol>
                <a:gridCol w="3740174">
                  <a:extLst>
                    <a:ext uri="{9D8B030D-6E8A-4147-A177-3AD203B41FA5}">
                      <a16:colId xmlns:a16="http://schemas.microsoft.com/office/drawing/2014/main" val="356336855"/>
                    </a:ext>
                  </a:extLst>
                </a:gridCol>
              </a:tblGrid>
              <a:tr h="402111">
                <a:tc>
                  <a:txBody>
                    <a:bodyPr/>
                    <a:lstStyle/>
                    <a:p>
                      <a:pPr algn="ctr" rtl="0" fontAlgn="t">
                        <a:spcBef>
                          <a:spcPts val="0"/>
                        </a:spcBef>
                        <a:spcAft>
                          <a:spcPts val="0"/>
                        </a:spcAft>
                      </a:pPr>
                      <a:r>
                        <a:rPr lang="en-US" sz="1400" b="1" dirty="0">
                          <a:effectLst/>
                        </a:rPr>
                        <a:t>Command</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1417507429"/>
                  </a:ext>
                </a:extLst>
              </a:tr>
              <a:tr h="402111">
                <a:tc>
                  <a:txBody>
                    <a:bodyPr/>
                    <a:lstStyle/>
                    <a:p>
                      <a:pPr rtl="0" fontAlgn="t">
                        <a:spcBef>
                          <a:spcPts val="0"/>
                        </a:spcBef>
                        <a:spcAft>
                          <a:spcPts val="0"/>
                        </a:spcAft>
                      </a:pPr>
                      <a:r>
                        <a:rPr lang="en-US" sz="1400" dirty="0">
                          <a:effectLst/>
                        </a:rPr>
                        <a:t>cat</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Print contents of a file</a:t>
                      </a:r>
                      <a:endParaRPr lang="en-US" dirty="0">
                        <a:effectLst/>
                      </a:endParaRPr>
                    </a:p>
                  </a:txBody>
                  <a:tcPr marL="95250" marR="95250" marT="95250" marB="95250"/>
                </a:tc>
                <a:extLst>
                  <a:ext uri="{0D108BD9-81ED-4DB2-BD59-A6C34878D82A}">
                    <a16:rowId xmlns:a16="http://schemas.microsoft.com/office/drawing/2014/main" val="2794920381"/>
                  </a:ext>
                </a:extLst>
              </a:tr>
              <a:tr h="402111">
                <a:tc>
                  <a:txBody>
                    <a:bodyPr/>
                    <a:lstStyle/>
                    <a:p>
                      <a:pPr rtl="0" fontAlgn="t">
                        <a:spcBef>
                          <a:spcPts val="0"/>
                        </a:spcBef>
                        <a:spcAft>
                          <a:spcPts val="0"/>
                        </a:spcAft>
                      </a:pPr>
                      <a:r>
                        <a:rPr lang="en-US" sz="1400" dirty="0">
                          <a:effectLst/>
                        </a:rPr>
                        <a:t>less</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Output file contents, one page</a:t>
                      </a:r>
                      <a:endParaRPr lang="en-US" dirty="0">
                        <a:effectLst/>
                      </a:endParaRPr>
                    </a:p>
                  </a:txBody>
                  <a:tcPr marL="95250" marR="95250" marT="95250" marB="95250"/>
                </a:tc>
                <a:extLst>
                  <a:ext uri="{0D108BD9-81ED-4DB2-BD59-A6C34878D82A}">
                    <a16:rowId xmlns:a16="http://schemas.microsoft.com/office/drawing/2014/main" val="3414524553"/>
                  </a:ext>
                </a:extLst>
              </a:tr>
              <a:tr h="402111">
                <a:tc>
                  <a:txBody>
                    <a:bodyPr/>
                    <a:lstStyle/>
                    <a:p>
                      <a:pPr rtl="0" fontAlgn="t">
                        <a:spcBef>
                          <a:spcPts val="0"/>
                        </a:spcBef>
                        <a:spcAft>
                          <a:spcPts val="0"/>
                        </a:spcAft>
                      </a:pPr>
                      <a:r>
                        <a:rPr lang="en-US" sz="1400" dirty="0">
                          <a:effectLst/>
                        </a:rPr>
                        <a:t>more</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Output file contents, one page</a:t>
                      </a:r>
                      <a:endParaRPr lang="en-US" dirty="0">
                        <a:effectLst/>
                      </a:endParaRPr>
                    </a:p>
                  </a:txBody>
                  <a:tcPr marL="95250" marR="95250" marT="95250" marB="95250"/>
                </a:tc>
                <a:extLst>
                  <a:ext uri="{0D108BD9-81ED-4DB2-BD59-A6C34878D82A}">
                    <a16:rowId xmlns:a16="http://schemas.microsoft.com/office/drawing/2014/main" val="3636908827"/>
                  </a:ext>
                </a:extLst>
              </a:tr>
              <a:tr h="402111">
                <a:tc>
                  <a:txBody>
                    <a:bodyPr/>
                    <a:lstStyle/>
                    <a:p>
                      <a:pPr rtl="0" fontAlgn="t">
                        <a:spcBef>
                          <a:spcPts val="0"/>
                        </a:spcBef>
                        <a:spcAft>
                          <a:spcPts val="0"/>
                        </a:spcAft>
                      </a:pPr>
                      <a:r>
                        <a:rPr lang="en-US" sz="1400" dirty="0">
                          <a:effectLst/>
                        </a:rPr>
                        <a:t>head</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Output number of lines of start of file</a:t>
                      </a:r>
                      <a:endParaRPr lang="en-US" dirty="0">
                        <a:effectLst/>
                      </a:endParaRPr>
                    </a:p>
                  </a:txBody>
                  <a:tcPr marL="95250" marR="95250" marT="95250" marB="95250"/>
                </a:tc>
                <a:extLst>
                  <a:ext uri="{0D108BD9-81ED-4DB2-BD59-A6C34878D82A}">
                    <a16:rowId xmlns:a16="http://schemas.microsoft.com/office/drawing/2014/main" val="3441012295"/>
                  </a:ext>
                </a:extLst>
              </a:tr>
              <a:tr h="402111">
                <a:tc>
                  <a:txBody>
                    <a:bodyPr/>
                    <a:lstStyle/>
                    <a:p>
                      <a:pPr rtl="0" fontAlgn="t">
                        <a:spcBef>
                          <a:spcPts val="0"/>
                        </a:spcBef>
                        <a:spcAft>
                          <a:spcPts val="0"/>
                        </a:spcAft>
                      </a:pPr>
                      <a:r>
                        <a:rPr lang="en-US" sz="1400" dirty="0">
                          <a:effectLst/>
                        </a:rPr>
                        <a:t>tail</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Output number of lines of end of </a:t>
                      </a:r>
                      <a:r>
                        <a:rPr lang="en-US" sz="1400" dirty="0" err="1">
                          <a:effectLst/>
                        </a:rPr>
                        <a:t>ile</a:t>
                      </a:r>
                      <a:endParaRPr lang="en-US" dirty="0" err="1">
                        <a:effectLst/>
                      </a:endParaRPr>
                    </a:p>
                  </a:txBody>
                  <a:tcPr marL="95250" marR="95250" marT="95250" marB="95250"/>
                </a:tc>
                <a:extLst>
                  <a:ext uri="{0D108BD9-81ED-4DB2-BD59-A6C34878D82A}">
                    <a16:rowId xmlns:a16="http://schemas.microsoft.com/office/drawing/2014/main" val="1191051675"/>
                  </a:ext>
                </a:extLst>
              </a:tr>
              <a:tr h="402111">
                <a:tc>
                  <a:txBody>
                    <a:bodyPr/>
                    <a:lstStyle/>
                    <a:p>
                      <a:pPr rtl="0" fontAlgn="t">
                        <a:spcBef>
                          <a:spcPts val="0"/>
                        </a:spcBef>
                        <a:spcAft>
                          <a:spcPts val="0"/>
                        </a:spcAft>
                      </a:pPr>
                      <a:r>
                        <a:rPr lang="en-US" sz="1400" dirty="0" err="1">
                          <a:effectLst/>
                        </a:rPr>
                        <a:t>wc</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Count words, characters, lines in a file</a:t>
                      </a:r>
                      <a:endParaRPr lang="en-US" dirty="0">
                        <a:effectLst/>
                      </a:endParaRPr>
                    </a:p>
                  </a:txBody>
                  <a:tcPr marL="95250" marR="95250" marT="95250" marB="95250"/>
                </a:tc>
                <a:extLst>
                  <a:ext uri="{0D108BD9-81ED-4DB2-BD59-A6C34878D82A}">
                    <a16:rowId xmlns:a16="http://schemas.microsoft.com/office/drawing/2014/main" val="66532031"/>
                  </a:ext>
                </a:extLst>
              </a:tr>
            </a:tbl>
          </a:graphicData>
        </a:graphic>
      </p:graphicFrame>
    </p:spTree>
    <p:extLst>
      <p:ext uri="{BB962C8B-B14F-4D97-AF65-F5344CB8AC3E}">
        <p14:creationId xmlns:p14="http://schemas.microsoft.com/office/powerpoint/2010/main" val="217432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Search/Sort</a:t>
            </a:r>
            <a:endParaRPr lang="en-US" dirty="0">
              <a:cs typeface="Calibri" panose="020F0502020204030204"/>
            </a:endParaRPr>
          </a:p>
          <a:p>
            <a:pPr marL="0" indent="0">
              <a:buNone/>
            </a:pPr>
            <a:endParaRPr lang="en-US" b="1" dirty="0">
              <a:cs typeface="Calibri" panose="020F0502020204030204"/>
            </a:endParaRPr>
          </a:p>
          <a:p>
            <a:pPr marL="0" indent="0">
              <a:buNone/>
            </a:pPr>
            <a:endParaRPr lang="en-US" b="1" dirty="0">
              <a:cs typeface="Calibri" panose="020F0502020204030204"/>
            </a:endParaRPr>
          </a:p>
          <a:p>
            <a:pPr marL="0" indent="0">
              <a:buNone/>
            </a:pPr>
            <a:r>
              <a:rPr lang="en-US" b="1" dirty="0">
                <a:cs typeface="Calibri" panose="020F0502020204030204"/>
              </a:rPr>
              <a:t> </a:t>
            </a:r>
          </a:p>
          <a:p>
            <a:endParaRPr lang="en-US" b="1"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19</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9225F6D8-306D-1DA7-587E-48F3CC56A397}"/>
              </a:ext>
            </a:extLst>
          </p:cNvPr>
          <p:cNvGraphicFramePr>
            <a:graphicFrameLocks noGrp="1"/>
          </p:cNvGraphicFramePr>
          <p:nvPr>
            <p:extLst>
              <p:ext uri="{D42A27DB-BD31-4B8C-83A1-F6EECF244321}">
                <p14:modId xmlns:p14="http://schemas.microsoft.com/office/powerpoint/2010/main" val="3131012626"/>
              </p:ext>
            </p:extLst>
          </p:nvPr>
        </p:nvGraphicFramePr>
        <p:xfrm>
          <a:off x="998113" y="2228152"/>
          <a:ext cx="7375694" cy="2423160"/>
        </p:xfrm>
        <a:graphic>
          <a:graphicData uri="http://schemas.openxmlformats.org/drawingml/2006/table">
            <a:tbl>
              <a:tblPr bandRow="1">
                <a:tableStyleId>{7DF18680-E054-41AD-8BC1-D1AEF772440D}</a:tableStyleId>
              </a:tblPr>
              <a:tblGrid>
                <a:gridCol w="3687847">
                  <a:extLst>
                    <a:ext uri="{9D8B030D-6E8A-4147-A177-3AD203B41FA5}">
                      <a16:colId xmlns:a16="http://schemas.microsoft.com/office/drawing/2014/main" val="3513987118"/>
                    </a:ext>
                  </a:extLst>
                </a:gridCol>
                <a:gridCol w="3687847">
                  <a:extLst>
                    <a:ext uri="{9D8B030D-6E8A-4147-A177-3AD203B41FA5}">
                      <a16:colId xmlns:a16="http://schemas.microsoft.com/office/drawing/2014/main" val="2473246490"/>
                    </a:ext>
                  </a:extLst>
                </a:gridCol>
              </a:tblGrid>
              <a:tr h="391709">
                <a:tc>
                  <a:txBody>
                    <a:bodyPr/>
                    <a:lstStyle/>
                    <a:p>
                      <a:pPr algn="ctr" rtl="0" fontAlgn="t">
                        <a:spcBef>
                          <a:spcPts val="0"/>
                        </a:spcBef>
                        <a:spcAft>
                          <a:spcPts val="0"/>
                        </a:spcAft>
                      </a:pPr>
                      <a:r>
                        <a:rPr lang="en-US" sz="1400" b="1" dirty="0">
                          <a:effectLst/>
                        </a:rPr>
                        <a:t>Command</a:t>
                      </a:r>
                      <a:endParaRPr lang="en-US" b="1">
                        <a:effectLst/>
                      </a:endParaRPr>
                    </a:p>
                  </a:txBody>
                  <a:tcPr marL="95250" marR="95250" marT="95250" marB="95250"/>
                </a:tc>
                <a:tc>
                  <a:txBody>
                    <a:bodyPr/>
                    <a:lstStyle/>
                    <a:p>
                      <a:pPr algn="ctr" rtl="0" fontAlgn="t">
                        <a:spcBef>
                          <a:spcPts val="0"/>
                        </a:spcBef>
                        <a:spcAft>
                          <a:spcPts val="0"/>
                        </a:spcAft>
                      </a:pPr>
                      <a:r>
                        <a:rPr lang="en-US" sz="1400" b="1" dirty="0">
                          <a:effectLst/>
                        </a:rPr>
                        <a:t>description</a:t>
                      </a:r>
                      <a:endParaRPr lang="en-US" b="1">
                        <a:effectLst/>
                      </a:endParaRPr>
                    </a:p>
                  </a:txBody>
                  <a:tcPr marL="95250" marR="95250" marT="95250" marB="95250"/>
                </a:tc>
                <a:extLst>
                  <a:ext uri="{0D108BD9-81ED-4DB2-BD59-A6C34878D82A}">
                    <a16:rowId xmlns:a16="http://schemas.microsoft.com/office/drawing/2014/main" val="3633610898"/>
                  </a:ext>
                </a:extLst>
              </a:tr>
              <a:tr h="391709">
                <a:tc>
                  <a:txBody>
                    <a:bodyPr/>
                    <a:lstStyle/>
                    <a:p>
                      <a:pPr rtl="0" fontAlgn="t">
                        <a:spcBef>
                          <a:spcPts val="0"/>
                        </a:spcBef>
                        <a:spcAft>
                          <a:spcPts val="0"/>
                        </a:spcAft>
                      </a:pPr>
                      <a:r>
                        <a:rPr lang="en-US" sz="1400" dirty="0">
                          <a:effectLst/>
                        </a:rPr>
                        <a:t>grep</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Search given file for pattern</a:t>
                      </a:r>
                      <a:endParaRPr lang="en-US" dirty="0">
                        <a:effectLst/>
                      </a:endParaRPr>
                    </a:p>
                  </a:txBody>
                  <a:tcPr marL="95250" marR="95250" marT="95250" marB="95250"/>
                </a:tc>
                <a:extLst>
                  <a:ext uri="{0D108BD9-81ED-4DB2-BD59-A6C34878D82A}">
                    <a16:rowId xmlns:a16="http://schemas.microsoft.com/office/drawing/2014/main" val="2984141194"/>
                  </a:ext>
                </a:extLst>
              </a:tr>
              <a:tr h="391709">
                <a:tc>
                  <a:txBody>
                    <a:bodyPr/>
                    <a:lstStyle/>
                    <a:p>
                      <a:pPr rtl="0" fontAlgn="t">
                        <a:spcBef>
                          <a:spcPts val="0"/>
                        </a:spcBef>
                        <a:spcAft>
                          <a:spcPts val="0"/>
                        </a:spcAft>
                      </a:pPr>
                      <a:r>
                        <a:rPr lang="en-US" sz="1400" dirty="0">
                          <a:effectLst/>
                        </a:rPr>
                        <a:t>sort</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Sort input or file, line based</a:t>
                      </a:r>
                      <a:endParaRPr lang="en-US" dirty="0">
                        <a:effectLst/>
                      </a:endParaRPr>
                    </a:p>
                  </a:txBody>
                  <a:tcPr marL="95250" marR="95250" marT="95250" marB="95250"/>
                </a:tc>
                <a:extLst>
                  <a:ext uri="{0D108BD9-81ED-4DB2-BD59-A6C34878D82A}">
                    <a16:rowId xmlns:a16="http://schemas.microsoft.com/office/drawing/2014/main" val="4227756733"/>
                  </a:ext>
                </a:extLst>
              </a:tr>
              <a:tr h="391709">
                <a:tc>
                  <a:txBody>
                    <a:bodyPr/>
                    <a:lstStyle/>
                    <a:p>
                      <a:pPr rtl="0" fontAlgn="t">
                        <a:spcBef>
                          <a:spcPts val="0"/>
                        </a:spcBef>
                        <a:spcAft>
                          <a:spcPts val="0"/>
                        </a:spcAft>
                      </a:pPr>
                      <a:r>
                        <a:rPr lang="en-US" sz="1400" dirty="0" err="1">
                          <a:effectLst/>
                        </a:rPr>
                        <a:t>uniq</a:t>
                      </a:r>
                      <a:endParaRPr lang="en-US" dirty="0" err="1">
                        <a:effectLst/>
                      </a:endParaRPr>
                    </a:p>
                  </a:txBody>
                  <a:tcPr marL="95250" marR="95250" marT="95250" marB="95250"/>
                </a:tc>
                <a:tc>
                  <a:txBody>
                    <a:bodyPr/>
                    <a:lstStyle/>
                    <a:p>
                      <a:pPr rtl="0" fontAlgn="t">
                        <a:spcBef>
                          <a:spcPts val="0"/>
                        </a:spcBef>
                        <a:spcAft>
                          <a:spcPts val="0"/>
                        </a:spcAft>
                      </a:pPr>
                      <a:r>
                        <a:rPr lang="en-US" sz="1400" dirty="0">
                          <a:effectLst/>
                        </a:rPr>
                        <a:t>Strip duplicate adjacent lines</a:t>
                      </a:r>
                      <a:endParaRPr lang="en-US" dirty="0">
                        <a:effectLst/>
                      </a:endParaRPr>
                    </a:p>
                  </a:txBody>
                  <a:tcPr marL="95250" marR="95250" marT="95250" marB="95250"/>
                </a:tc>
                <a:extLst>
                  <a:ext uri="{0D108BD9-81ED-4DB2-BD59-A6C34878D82A}">
                    <a16:rowId xmlns:a16="http://schemas.microsoft.com/office/drawing/2014/main" val="2401574639"/>
                  </a:ext>
                </a:extLst>
              </a:tr>
              <a:tr h="391709">
                <a:tc>
                  <a:txBody>
                    <a:bodyPr/>
                    <a:lstStyle/>
                    <a:p>
                      <a:pPr rtl="0" fontAlgn="t">
                        <a:spcBef>
                          <a:spcPts val="0"/>
                        </a:spcBef>
                        <a:spcAft>
                          <a:spcPts val="0"/>
                        </a:spcAft>
                      </a:pPr>
                      <a:r>
                        <a:rPr lang="en-US" sz="1400" dirty="0">
                          <a:effectLst/>
                        </a:rPr>
                        <a:t>find</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Search filesystem</a:t>
                      </a:r>
                      <a:endParaRPr lang="en-US" dirty="0">
                        <a:effectLst/>
                      </a:endParaRPr>
                    </a:p>
                  </a:txBody>
                  <a:tcPr marL="95250" marR="95250" marT="95250" marB="95250"/>
                </a:tc>
                <a:extLst>
                  <a:ext uri="{0D108BD9-81ED-4DB2-BD59-A6C34878D82A}">
                    <a16:rowId xmlns:a16="http://schemas.microsoft.com/office/drawing/2014/main" val="1236784837"/>
                  </a:ext>
                </a:extLst>
              </a:tr>
              <a:tr h="391709">
                <a:tc>
                  <a:txBody>
                    <a:bodyPr/>
                    <a:lstStyle/>
                    <a:p>
                      <a:pPr rtl="0" fontAlgn="t">
                        <a:spcBef>
                          <a:spcPts val="0"/>
                        </a:spcBef>
                        <a:spcAft>
                          <a:spcPts val="0"/>
                        </a:spcAft>
                      </a:pPr>
                      <a:r>
                        <a:rPr lang="en-US" sz="1400" dirty="0">
                          <a:effectLst/>
                        </a:rPr>
                        <a:t>cut</a:t>
                      </a:r>
                      <a:endParaRPr lang="en-US" dirty="0">
                        <a:effectLst/>
                      </a:endParaRPr>
                    </a:p>
                  </a:txBody>
                  <a:tcPr marL="95250" marR="95250" marT="95250" marB="95250"/>
                </a:tc>
                <a:tc>
                  <a:txBody>
                    <a:bodyPr/>
                    <a:lstStyle/>
                    <a:p>
                      <a:pPr rtl="0" fontAlgn="t">
                        <a:spcBef>
                          <a:spcPts val="0"/>
                        </a:spcBef>
                        <a:spcAft>
                          <a:spcPts val="0"/>
                        </a:spcAft>
                      </a:pPr>
                      <a:r>
                        <a:rPr lang="en-US" sz="1400" dirty="0">
                          <a:effectLst/>
                        </a:rPr>
                        <a:t>Remove section from each line of file</a:t>
                      </a:r>
                      <a:endParaRPr lang="en-US" dirty="0">
                        <a:effectLst/>
                      </a:endParaRPr>
                    </a:p>
                  </a:txBody>
                  <a:tcPr marL="95250" marR="95250" marT="95250" marB="95250"/>
                </a:tc>
                <a:extLst>
                  <a:ext uri="{0D108BD9-81ED-4DB2-BD59-A6C34878D82A}">
                    <a16:rowId xmlns:a16="http://schemas.microsoft.com/office/drawing/2014/main" val="3867084093"/>
                  </a:ext>
                </a:extLst>
              </a:tr>
            </a:tbl>
          </a:graphicData>
        </a:graphic>
      </p:graphicFrame>
    </p:spTree>
    <p:extLst>
      <p:ext uri="{BB962C8B-B14F-4D97-AF65-F5344CB8AC3E}">
        <p14:creationId xmlns:p14="http://schemas.microsoft.com/office/powerpoint/2010/main" val="4161237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59439"/>
            <a:ext cx="12192000" cy="369332"/>
          </a:xfrm>
          <a:prstGeom prst="rect">
            <a:avLst/>
          </a:prstGeom>
          <a:solidFill>
            <a:srgbClr val="0070C0"/>
          </a:solidFill>
        </p:spPr>
        <p:txBody>
          <a:bodyPr wrap="square" rtlCol="0">
            <a:spAutoFit/>
          </a:bodyPr>
          <a:lstStyle/>
          <a:p>
            <a:endParaRPr lang="en-US"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noProof="0" dirty="0">
                <a:solidFill>
                  <a:srgbClr val="B20204"/>
                </a:solidFill>
                <a:latin typeface="+mn-lt"/>
              </a:rPr>
              <a:t>Content</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vert="horz" lIns="91440" tIns="45720" rIns="91440" bIns="45720" rtlCol="0" anchor="t">
            <a:normAutofit/>
          </a:bodyPr>
          <a:lstStyle/>
          <a:p>
            <a:r>
              <a:rPr lang="en-US" dirty="0"/>
              <a:t>Introduction to Linux</a:t>
            </a:r>
            <a:endParaRPr lang="en-US" noProof="0" dirty="0"/>
          </a:p>
          <a:p>
            <a:pPr lvl="1">
              <a:buFont typeface="Courier New" panose="020B0604020202020204" pitchFamily="34" charset="0"/>
              <a:buChar char="o"/>
            </a:pPr>
            <a:r>
              <a:rPr lang="en-US" dirty="0">
                <a:cs typeface="Calibri"/>
              </a:rPr>
              <a:t>Unix &amp; Linux Operating Systems</a:t>
            </a:r>
          </a:p>
          <a:p>
            <a:pPr lvl="1">
              <a:buFont typeface="Courier New" panose="020B0604020202020204" pitchFamily="34" charset="0"/>
              <a:buChar char="o"/>
            </a:pPr>
            <a:r>
              <a:rPr lang="en-US" dirty="0">
                <a:cs typeface="Calibri"/>
              </a:rPr>
              <a:t>Introduction to Bash Shell</a:t>
            </a:r>
          </a:p>
          <a:p>
            <a:r>
              <a:rPr lang="en-US" dirty="0"/>
              <a:t>Shell Commands</a:t>
            </a:r>
          </a:p>
          <a:p>
            <a:pPr lvl="1">
              <a:buFont typeface="Courier New" panose="020B0604020202020204" pitchFamily="34" charset="0"/>
              <a:buChar char="o"/>
            </a:pPr>
            <a:r>
              <a:rPr lang="en-US" dirty="0">
                <a:cs typeface="Calibri"/>
              </a:rPr>
              <a:t>Streams</a:t>
            </a:r>
          </a:p>
          <a:p>
            <a:pPr lvl="1">
              <a:buFont typeface="Courier New" panose="020B0604020202020204" pitchFamily="34" charset="0"/>
              <a:buChar char="o"/>
            </a:pPr>
            <a:r>
              <a:rPr lang="en-US" dirty="0">
                <a:cs typeface="Calibri"/>
              </a:rPr>
              <a:t>Redirection</a:t>
            </a:r>
          </a:p>
          <a:p>
            <a:pPr lvl="1">
              <a:buFont typeface="Courier New" panose="020B0604020202020204" pitchFamily="34" charset="0"/>
              <a:buChar char="o"/>
            </a:pPr>
            <a:r>
              <a:rPr lang="en-US" dirty="0">
                <a:cs typeface="Calibri"/>
              </a:rPr>
              <a:t>Redirection+</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624868C3-A586-438B-BB09-9F4C73ABE6DB}"/>
              </a:ext>
            </a:extLst>
          </p:cNvPr>
          <p:cNvSpPr>
            <a:spLocks noGrp="1"/>
          </p:cNvSpPr>
          <p:nvPr>
            <p:ph type="ftr" sz="quarter" idx="11"/>
          </p:nvPr>
        </p:nvSpPr>
        <p:spPr/>
        <p:txBody>
          <a:bodyPr/>
          <a:lstStyle/>
          <a:p>
            <a:pPr algn="l"/>
            <a:r>
              <a:rPr lang="en-US" dirty="0"/>
              <a:t>Linux Fundamentals</a:t>
            </a:r>
          </a:p>
        </p:txBody>
      </p:sp>
      <p:pic>
        <p:nvPicPr>
          <p:cNvPr id="21" name="Afbeelding 20" descr="Afbeelding met Lettertype, Graphics, symbool, ontwerp&#10;&#10;Automatisch gegenereerde beschrijving">
            <a:extLst>
              <a:ext uri="{FF2B5EF4-FFF2-40B4-BE49-F238E27FC236}">
                <a16:creationId xmlns:a16="http://schemas.microsoft.com/office/drawing/2014/main" id="{AE90D663-36AE-9FA4-17B5-E7A4E8043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125" y="3537670"/>
            <a:ext cx="949520" cy="822917"/>
          </a:xfrm>
          <a:prstGeom prst="rect">
            <a:avLst/>
          </a:prstGeom>
        </p:spPr>
      </p:pic>
      <p:pic>
        <p:nvPicPr>
          <p:cNvPr id="35" name="Afbeelding 34">
            <a:extLst>
              <a:ext uri="{FF2B5EF4-FFF2-40B4-BE49-F238E27FC236}">
                <a16:creationId xmlns:a16="http://schemas.microsoft.com/office/drawing/2014/main" id="{675AA4D9-6E39-3553-2259-49AA49F48C5B}"/>
              </a:ext>
            </a:extLst>
          </p:cNvPr>
          <p:cNvPicPr>
            <a:picLocks noChangeAspect="1"/>
          </p:cNvPicPr>
          <p:nvPr/>
        </p:nvPicPr>
        <p:blipFill>
          <a:blip r:embed="rId3"/>
          <a:stretch>
            <a:fillRect/>
          </a:stretch>
        </p:blipFill>
        <p:spPr>
          <a:xfrm>
            <a:off x="9180415" y="2311174"/>
            <a:ext cx="917005" cy="1030616"/>
          </a:xfrm>
          <a:prstGeom prst="rect">
            <a:avLst/>
          </a:prstGeom>
        </p:spPr>
      </p:pic>
      <p:pic>
        <p:nvPicPr>
          <p:cNvPr id="43" name="Afbeelding 42">
            <a:extLst>
              <a:ext uri="{FF2B5EF4-FFF2-40B4-BE49-F238E27FC236}">
                <a16:creationId xmlns:a16="http://schemas.microsoft.com/office/drawing/2014/main" id="{F4F7D23F-33E0-EA90-A922-4EE1AD62C789}"/>
              </a:ext>
            </a:extLst>
          </p:cNvPr>
          <p:cNvPicPr>
            <a:picLocks noChangeAspect="1"/>
          </p:cNvPicPr>
          <p:nvPr/>
        </p:nvPicPr>
        <p:blipFill>
          <a:blip r:embed="rId4"/>
          <a:stretch>
            <a:fillRect/>
          </a:stretch>
        </p:blipFill>
        <p:spPr>
          <a:xfrm>
            <a:off x="7287135" y="4439742"/>
            <a:ext cx="1445981" cy="741065"/>
          </a:xfrm>
          <a:prstGeom prst="rect">
            <a:avLst/>
          </a:prstGeom>
        </p:spPr>
      </p:pic>
      <p:pic>
        <p:nvPicPr>
          <p:cNvPr id="45" name="Afbeelding 44">
            <a:extLst>
              <a:ext uri="{FF2B5EF4-FFF2-40B4-BE49-F238E27FC236}">
                <a16:creationId xmlns:a16="http://schemas.microsoft.com/office/drawing/2014/main" id="{CE5E42A3-0CA9-6A2B-B235-41737C5FC644}"/>
              </a:ext>
            </a:extLst>
          </p:cNvPr>
          <p:cNvPicPr>
            <a:picLocks noChangeAspect="1"/>
          </p:cNvPicPr>
          <p:nvPr/>
        </p:nvPicPr>
        <p:blipFill>
          <a:blip r:embed="rId5"/>
          <a:stretch>
            <a:fillRect/>
          </a:stretch>
        </p:blipFill>
        <p:spPr>
          <a:xfrm>
            <a:off x="6305004" y="4486954"/>
            <a:ext cx="896148" cy="646640"/>
          </a:xfrm>
          <a:prstGeom prst="rect">
            <a:avLst/>
          </a:prstGeom>
        </p:spPr>
      </p:pic>
      <p:pic>
        <p:nvPicPr>
          <p:cNvPr id="47" name="Afbeelding 46">
            <a:extLst>
              <a:ext uri="{FF2B5EF4-FFF2-40B4-BE49-F238E27FC236}">
                <a16:creationId xmlns:a16="http://schemas.microsoft.com/office/drawing/2014/main" id="{CA52519A-8654-C306-0098-F9DA33344C76}"/>
              </a:ext>
            </a:extLst>
          </p:cNvPr>
          <p:cNvPicPr>
            <a:picLocks noChangeAspect="1"/>
          </p:cNvPicPr>
          <p:nvPr/>
        </p:nvPicPr>
        <p:blipFill>
          <a:blip r:embed="rId6"/>
          <a:stretch>
            <a:fillRect/>
          </a:stretch>
        </p:blipFill>
        <p:spPr>
          <a:xfrm>
            <a:off x="6316911" y="3662044"/>
            <a:ext cx="1490082" cy="491897"/>
          </a:xfrm>
          <a:prstGeom prst="rect">
            <a:avLst/>
          </a:prstGeom>
        </p:spPr>
      </p:pic>
      <p:pic>
        <p:nvPicPr>
          <p:cNvPr id="49" name="Afbeelding 48">
            <a:extLst>
              <a:ext uri="{FF2B5EF4-FFF2-40B4-BE49-F238E27FC236}">
                <a16:creationId xmlns:a16="http://schemas.microsoft.com/office/drawing/2014/main" id="{E57DC621-B749-B7DD-B6B5-D3A5588C5625}"/>
              </a:ext>
            </a:extLst>
          </p:cNvPr>
          <p:cNvPicPr>
            <a:picLocks noChangeAspect="1"/>
          </p:cNvPicPr>
          <p:nvPr/>
        </p:nvPicPr>
        <p:blipFill>
          <a:blip r:embed="rId7"/>
          <a:stretch>
            <a:fillRect/>
          </a:stretch>
        </p:blipFill>
        <p:spPr>
          <a:xfrm>
            <a:off x="6096000" y="2327524"/>
            <a:ext cx="1210141" cy="1030615"/>
          </a:xfrm>
          <a:prstGeom prst="rect">
            <a:avLst/>
          </a:prstGeom>
        </p:spPr>
      </p:pic>
      <p:pic>
        <p:nvPicPr>
          <p:cNvPr id="51" name="Afbeelding 50">
            <a:extLst>
              <a:ext uri="{FF2B5EF4-FFF2-40B4-BE49-F238E27FC236}">
                <a16:creationId xmlns:a16="http://schemas.microsoft.com/office/drawing/2014/main" id="{4475D847-5EB0-E700-99A9-2A52DD8886BE}"/>
              </a:ext>
            </a:extLst>
          </p:cNvPr>
          <p:cNvPicPr>
            <a:picLocks noChangeAspect="1"/>
          </p:cNvPicPr>
          <p:nvPr/>
        </p:nvPicPr>
        <p:blipFill>
          <a:blip r:embed="rId8"/>
          <a:stretch>
            <a:fillRect/>
          </a:stretch>
        </p:blipFill>
        <p:spPr>
          <a:xfrm>
            <a:off x="7715456" y="2310598"/>
            <a:ext cx="926156" cy="992310"/>
          </a:xfrm>
          <a:prstGeom prst="rect">
            <a:avLst/>
          </a:prstGeom>
        </p:spPr>
      </p:pic>
      <p:pic>
        <p:nvPicPr>
          <p:cNvPr id="55" name="Afbeelding 54" descr="Afbeelding met schermopname, Lettertype, Graphics, grafische vormgeving&#10;&#10;Automatisch gegenereerde beschrijving">
            <a:extLst>
              <a:ext uri="{FF2B5EF4-FFF2-40B4-BE49-F238E27FC236}">
                <a16:creationId xmlns:a16="http://schemas.microsoft.com/office/drawing/2014/main" id="{CA772FB8-8255-2868-0EB0-DB50A116D9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6436" y="4178012"/>
            <a:ext cx="1325564" cy="1325564"/>
          </a:xfrm>
          <a:prstGeom prst="rect">
            <a:avLst/>
          </a:prstGeom>
        </p:spPr>
      </p:pic>
      <p:pic>
        <p:nvPicPr>
          <p:cNvPr id="57" name="Afbeelding 56">
            <a:extLst>
              <a:ext uri="{FF2B5EF4-FFF2-40B4-BE49-F238E27FC236}">
                <a16:creationId xmlns:a16="http://schemas.microsoft.com/office/drawing/2014/main" id="{56B6C245-F72C-68EF-DE20-2576C07388BA}"/>
              </a:ext>
            </a:extLst>
          </p:cNvPr>
          <p:cNvPicPr>
            <a:picLocks noChangeAspect="1"/>
          </p:cNvPicPr>
          <p:nvPr/>
        </p:nvPicPr>
        <p:blipFill>
          <a:blip r:embed="rId10"/>
          <a:stretch>
            <a:fillRect/>
          </a:stretch>
        </p:blipFill>
        <p:spPr>
          <a:xfrm>
            <a:off x="9162777" y="3584869"/>
            <a:ext cx="1392159" cy="672877"/>
          </a:xfrm>
          <a:prstGeom prst="rect">
            <a:avLst/>
          </a:prstGeom>
        </p:spPr>
      </p:pic>
      <p:pic>
        <p:nvPicPr>
          <p:cNvPr id="59" name="Afbeelding 58">
            <a:extLst>
              <a:ext uri="{FF2B5EF4-FFF2-40B4-BE49-F238E27FC236}">
                <a16:creationId xmlns:a16="http://schemas.microsoft.com/office/drawing/2014/main" id="{62A08E0D-7436-EAB2-2318-93294EA2883A}"/>
              </a:ext>
            </a:extLst>
          </p:cNvPr>
          <p:cNvPicPr>
            <a:picLocks noChangeAspect="1"/>
          </p:cNvPicPr>
          <p:nvPr/>
        </p:nvPicPr>
        <p:blipFill>
          <a:blip r:embed="rId11"/>
          <a:stretch>
            <a:fillRect/>
          </a:stretch>
        </p:blipFill>
        <p:spPr>
          <a:xfrm>
            <a:off x="8733116" y="4651333"/>
            <a:ext cx="2097021" cy="378921"/>
          </a:xfrm>
          <a:prstGeom prst="rect">
            <a:avLst/>
          </a:prstGeom>
        </p:spPr>
      </p:pic>
      <p:pic>
        <p:nvPicPr>
          <p:cNvPr id="61" name="Afbeelding 60" descr="Afbeelding met cirkel, logo&#10;&#10;Automatisch gegenereerde beschrijving">
            <a:extLst>
              <a:ext uri="{FF2B5EF4-FFF2-40B4-BE49-F238E27FC236}">
                <a16:creationId xmlns:a16="http://schemas.microsoft.com/office/drawing/2014/main" id="{DF475F84-0903-356E-6276-245928B860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32826" y="2312948"/>
            <a:ext cx="1062616" cy="1076976"/>
          </a:xfrm>
          <a:prstGeom prst="rect">
            <a:avLst/>
          </a:prstGeom>
        </p:spPr>
      </p:pic>
    </p:spTree>
    <p:extLst>
      <p:ext uri="{BB962C8B-B14F-4D97-AF65-F5344CB8AC3E}">
        <p14:creationId xmlns:p14="http://schemas.microsoft.com/office/powerpoint/2010/main" val="549083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fontScale="92500" lnSpcReduction="10000"/>
          </a:bodyPr>
          <a:lstStyle/>
          <a:p>
            <a:pPr marL="0" indent="0">
              <a:buNone/>
            </a:pPr>
            <a:r>
              <a:rPr lang="en-US" b="1" dirty="0">
                <a:cs typeface="Calibri" panose="020F0502020204030204"/>
              </a:rPr>
              <a:t>Standard Streams</a:t>
            </a:r>
            <a:endParaRPr lang="en-US" dirty="0">
              <a:cs typeface="Calibri" panose="020F0502020204030204"/>
            </a:endParaRPr>
          </a:p>
          <a:p>
            <a:r>
              <a:rPr lang="en-US" dirty="0">
                <a:ea typeface="+mn-lt"/>
                <a:cs typeface="+mn-lt"/>
              </a:rPr>
              <a:t>Every </a:t>
            </a:r>
            <a:r>
              <a:rPr lang="en-US" dirty="0" err="1">
                <a:ea typeface="+mn-lt"/>
                <a:cs typeface="+mn-lt"/>
              </a:rPr>
              <a:t>unix</a:t>
            </a:r>
            <a:r>
              <a:rPr lang="en-US" dirty="0">
                <a:ea typeface="+mn-lt"/>
                <a:cs typeface="+mn-lt"/>
              </a:rPr>
              <a:t> process has three streams, which are abstract locations that tell a program where to read input from and where to write output to.</a:t>
            </a:r>
            <a:endParaRPr lang="en-US" b="1" dirty="0">
              <a:cs typeface="Calibri" panose="020F0502020204030204"/>
            </a:endParaRPr>
          </a:p>
          <a:p>
            <a:r>
              <a:rPr lang="en-US" dirty="0">
                <a:ea typeface="+mn-lt"/>
                <a:cs typeface="+mn-lt"/>
              </a:rPr>
              <a:t>There are three standard streams:</a:t>
            </a:r>
            <a:endParaRPr lang="en-US" dirty="0"/>
          </a:p>
          <a:p>
            <a:pPr lvl="1">
              <a:buFont typeface="Courier New" panose="020B0604020202020204" pitchFamily="34" charset="0"/>
              <a:buChar char="o"/>
            </a:pPr>
            <a:r>
              <a:rPr lang="en-US" dirty="0">
                <a:solidFill>
                  <a:schemeClr val="accent1"/>
                </a:solidFill>
                <a:ea typeface="+mn-lt"/>
                <a:cs typeface="+mn-lt"/>
              </a:rPr>
              <a:t>stdin (Standard Input)</a:t>
            </a:r>
            <a:endParaRPr lang="en-US">
              <a:solidFill>
                <a:schemeClr val="accent1"/>
              </a:solidFill>
              <a:cs typeface="Calibri"/>
            </a:endParaRPr>
          </a:p>
          <a:p>
            <a:pPr lvl="1">
              <a:buFont typeface="Courier New" panose="020B0604020202020204" pitchFamily="34" charset="0"/>
              <a:buChar char="o"/>
            </a:pPr>
            <a:r>
              <a:rPr lang="en-US" err="1">
                <a:solidFill>
                  <a:schemeClr val="accent1"/>
                </a:solidFill>
                <a:ea typeface="+mn-lt"/>
                <a:cs typeface="+mn-lt"/>
              </a:rPr>
              <a:t>stdout</a:t>
            </a:r>
            <a:r>
              <a:rPr lang="en-US" dirty="0">
                <a:solidFill>
                  <a:schemeClr val="accent1"/>
                </a:solidFill>
                <a:ea typeface="+mn-lt"/>
                <a:cs typeface="+mn-lt"/>
              </a:rPr>
              <a:t> (Standard Output)</a:t>
            </a:r>
            <a:endParaRPr lang="en-US">
              <a:solidFill>
                <a:schemeClr val="accent1"/>
              </a:solidFill>
              <a:cs typeface="Calibri"/>
            </a:endParaRPr>
          </a:p>
          <a:p>
            <a:pPr lvl="1">
              <a:buFont typeface="Courier New" panose="020B0604020202020204" pitchFamily="34" charset="0"/>
              <a:buChar char="o"/>
            </a:pPr>
            <a:r>
              <a:rPr lang="en-US" dirty="0">
                <a:solidFill>
                  <a:schemeClr val="accent1"/>
                </a:solidFill>
                <a:ea typeface="+mn-lt"/>
                <a:cs typeface="+mn-lt"/>
              </a:rPr>
              <a:t>stderr (Standard Error)</a:t>
            </a:r>
            <a:endParaRPr lang="en-US">
              <a:solidFill>
                <a:schemeClr val="accent1"/>
              </a:solidFill>
              <a:cs typeface="Calibri"/>
            </a:endParaRPr>
          </a:p>
          <a:p>
            <a:r>
              <a:rPr lang="en-US" dirty="0">
                <a:ea typeface="+mn-lt"/>
                <a:cs typeface="+mn-lt"/>
              </a:rPr>
              <a:t>You’ve likely already seen this before when writing a Java program, the </a:t>
            </a:r>
            <a:r>
              <a:rPr lang="en-US" dirty="0" err="1">
                <a:solidFill>
                  <a:schemeClr val="accent1"/>
                </a:solidFill>
                <a:ea typeface="+mn-lt"/>
                <a:cs typeface="+mn-lt"/>
              </a:rPr>
              <a:t>System.out</a:t>
            </a:r>
            <a:r>
              <a:rPr lang="en-US" dirty="0">
                <a:ea typeface="+mn-lt"/>
                <a:cs typeface="+mn-lt"/>
              </a:rPr>
              <a:t> in </a:t>
            </a:r>
            <a:r>
              <a:rPr lang="en-US" dirty="0" err="1">
                <a:solidFill>
                  <a:schemeClr val="accent1"/>
                </a:solidFill>
                <a:ea typeface="+mn-lt"/>
                <a:cs typeface="+mn-lt"/>
              </a:rPr>
              <a:t>System.out.println</a:t>
            </a:r>
            <a:r>
              <a:rPr lang="en-US" dirty="0">
                <a:ea typeface="+mn-lt"/>
                <a:cs typeface="+mn-lt"/>
              </a:rPr>
              <a:t> is referring to </a:t>
            </a:r>
            <a:r>
              <a:rPr lang="en-US" dirty="0" err="1">
                <a:solidFill>
                  <a:schemeClr val="accent1"/>
                </a:solidFill>
                <a:ea typeface="+mn-lt"/>
                <a:cs typeface="+mn-lt"/>
              </a:rPr>
              <a:t>stdout</a:t>
            </a:r>
            <a:endParaRPr lang="en-US" dirty="0" err="1">
              <a:solidFill>
                <a:schemeClr val="accent1"/>
              </a:solidFill>
            </a:endParaRPr>
          </a:p>
          <a:p>
            <a:r>
              <a:rPr lang="en-US" dirty="0">
                <a:ea typeface="+mn-lt"/>
                <a:cs typeface="+mn-lt"/>
              </a:rPr>
              <a:t>By default, all of these default to the console (they print to the terminal and read from user input into the terminal). </a:t>
            </a:r>
          </a:p>
          <a:p>
            <a:pPr lvl="1">
              <a:buFont typeface="Courier New" panose="020B0604020202020204" pitchFamily="34" charset="0"/>
              <a:buChar char="o"/>
            </a:pPr>
            <a:r>
              <a:rPr lang="en-US" dirty="0">
                <a:ea typeface="+mn-lt"/>
                <a:cs typeface="+mn-lt"/>
              </a:rPr>
              <a:t>However, this can be easily changed.</a:t>
            </a:r>
            <a:endParaRPr lang="en-US">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20</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02901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Standard Streams</a:t>
            </a:r>
            <a:endParaRPr lang="en-US" dirty="0">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21</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CDBBE45D-659E-03A0-F94F-5B36F8F281BB}"/>
              </a:ext>
            </a:extLst>
          </p:cNvPr>
          <p:cNvGraphicFramePr>
            <a:graphicFrameLocks noGrp="1"/>
          </p:cNvGraphicFramePr>
          <p:nvPr>
            <p:extLst>
              <p:ext uri="{D42A27DB-BD31-4B8C-83A1-F6EECF244321}">
                <p14:modId xmlns:p14="http://schemas.microsoft.com/office/powerpoint/2010/main" val="3100169191"/>
              </p:ext>
            </p:extLst>
          </p:nvPr>
        </p:nvGraphicFramePr>
        <p:xfrm>
          <a:off x="987380" y="1947930"/>
          <a:ext cx="4688334" cy="1981200"/>
        </p:xfrm>
        <a:graphic>
          <a:graphicData uri="http://schemas.openxmlformats.org/drawingml/2006/table">
            <a:tbl>
              <a:tblPr bandRow="1">
                <a:tableStyleId>{7DF18680-E054-41AD-8BC1-D1AEF772440D}</a:tableStyleId>
              </a:tblPr>
              <a:tblGrid>
                <a:gridCol w="1562778">
                  <a:extLst>
                    <a:ext uri="{9D8B030D-6E8A-4147-A177-3AD203B41FA5}">
                      <a16:colId xmlns:a16="http://schemas.microsoft.com/office/drawing/2014/main" val="3732398837"/>
                    </a:ext>
                  </a:extLst>
                </a:gridCol>
                <a:gridCol w="1562778">
                  <a:extLst>
                    <a:ext uri="{9D8B030D-6E8A-4147-A177-3AD203B41FA5}">
                      <a16:colId xmlns:a16="http://schemas.microsoft.com/office/drawing/2014/main" val="1410058453"/>
                    </a:ext>
                  </a:extLst>
                </a:gridCol>
                <a:gridCol w="1562778">
                  <a:extLst>
                    <a:ext uri="{9D8B030D-6E8A-4147-A177-3AD203B41FA5}">
                      <a16:colId xmlns:a16="http://schemas.microsoft.com/office/drawing/2014/main" val="2841038075"/>
                    </a:ext>
                  </a:extLst>
                </a:gridCol>
              </a:tblGrid>
              <a:tr h="412315">
                <a:tc>
                  <a:txBody>
                    <a:bodyPr/>
                    <a:lstStyle/>
                    <a:p>
                      <a:pPr algn="ctr" rtl="0" fontAlgn="t">
                        <a:spcBef>
                          <a:spcPts val="0"/>
                        </a:spcBef>
                        <a:spcAft>
                          <a:spcPts val="0"/>
                        </a:spcAft>
                      </a:pPr>
                      <a:r>
                        <a:rPr lang="en-US" sz="2000" b="1" dirty="0">
                          <a:solidFill>
                            <a:srgbClr val="595959"/>
                          </a:solidFill>
                          <a:effectLst/>
                        </a:rPr>
                        <a:t>int</a:t>
                      </a:r>
                      <a:endParaRPr lang="en-US" sz="2000" b="1">
                        <a:effectLst/>
                      </a:endParaRPr>
                    </a:p>
                  </a:txBody>
                  <a:tcPr marL="95250" marR="95250" marT="95250" marB="95250"/>
                </a:tc>
                <a:tc>
                  <a:txBody>
                    <a:bodyPr/>
                    <a:lstStyle/>
                    <a:p>
                      <a:pPr algn="ctr" rtl="0" fontAlgn="t">
                        <a:spcBef>
                          <a:spcPts val="0"/>
                        </a:spcBef>
                        <a:spcAft>
                          <a:spcPts val="0"/>
                        </a:spcAft>
                      </a:pPr>
                      <a:r>
                        <a:rPr lang="en-US" sz="2000" b="1" dirty="0">
                          <a:solidFill>
                            <a:srgbClr val="595959"/>
                          </a:solidFill>
                          <a:effectLst/>
                        </a:rPr>
                        <a:t>stream</a:t>
                      </a:r>
                      <a:endParaRPr lang="en-US" sz="2000" b="1">
                        <a:effectLst/>
                      </a:endParaRPr>
                    </a:p>
                  </a:txBody>
                  <a:tcPr marL="95250" marR="95250" marT="95250" marB="95250"/>
                </a:tc>
                <a:tc>
                  <a:txBody>
                    <a:bodyPr/>
                    <a:lstStyle/>
                    <a:p>
                      <a:pPr algn="ctr" rtl="0" fontAlgn="t">
                        <a:spcBef>
                          <a:spcPts val="0"/>
                        </a:spcBef>
                        <a:spcAft>
                          <a:spcPts val="0"/>
                        </a:spcAft>
                      </a:pPr>
                      <a:r>
                        <a:rPr lang="en-US" sz="2000" b="1" dirty="0">
                          <a:solidFill>
                            <a:srgbClr val="595959"/>
                          </a:solidFill>
                          <a:effectLst/>
                        </a:rPr>
                        <a:t>Java</a:t>
                      </a:r>
                      <a:endParaRPr lang="en-US" sz="2000" b="1">
                        <a:effectLst/>
                      </a:endParaRPr>
                    </a:p>
                  </a:txBody>
                  <a:tcPr marL="95250" marR="95250" marT="95250" marB="95250"/>
                </a:tc>
                <a:extLst>
                  <a:ext uri="{0D108BD9-81ED-4DB2-BD59-A6C34878D82A}">
                    <a16:rowId xmlns:a16="http://schemas.microsoft.com/office/drawing/2014/main" val="29452232"/>
                  </a:ext>
                </a:extLst>
              </a:tr>
              <a:tr h="355049">
                <a:tc>
                  <a:txBody>
                    <a:bodyPr/>
                    <a:lstStyle/>
                    <a:p>
                      <a:pPr rtl="0" fontAlgn="t">
                        <a:spcBef>
                          <a:spcPts val="0"/>
                        </a:spcBef>
                        <a:spcAft>
                          <a:spcPts val="0"/>
                        </a:spcAft>
                      </a:pPr>
                      <a:r>
                        <a:rPr lang="en-US" sz="2000" dirty="0">
                          <a:solidFill>
                            <a:srgbClr val="595959"/>
                          </a:solidFill>
                          <a:effectLst/>
                        </a:rPr>
                        <a:t>0</a:t>
                      </a:r>
                      <a:endParaRPr lang="en-US" sz="2000">
                        <a:effectLst/>
                      </a:endParaRPr>
                    </a:p>
                  </a:txBody>
                  <a:tcPr marL="95250" marR="95250" marT="95250" marB="95250"/>
                </a:tc>
                <a:tc>
                  <a:txBody>
                    <a:bodyPr/>
                    <a:lstStyle/>
                    <a:p>
                      <a:pPr rtl="0" fontAlgn="t">
                        <a:spcBef>
                          <a:spcPts val="0"/>
                        </a:spcBef>
                        <a:spcAft>
                          <a:spcPts val="0"/>
                        </a:spcAft>
                      </a:pPr>
                      <a:r>
                        <a:rPr lang="en-US" sz="2000" dirty="0">
                          <a:solidFill>
                            <a:srgbClr val="595959"/>
                          </a:solidFill>
                          <a:effectLst/>
                        </a:rPr>
                        <a:t>stdin</a:t>
                      </a:r>
                      <a:endParaRPr lang="en-US" sz="2000">
                        <a:effectLst/>
                      </a:endParaRPr>
                    </a:p>
                  </a:txBody>
                  <a:tcPr marL="95250" marR="95250" marT="95250" marB="95250"/>
                </a:tc>
                <a:tc>
                  <a:txBody>
                    <a:bodyPr/>
                    <a:lstStyle/>
                    <a:p>
                      <a:pPr rtl="0" fontAlgn="t">
                        <a:spcBef>
                          <a:spcPts val="0"/>
                        </a:spcBef>
                        <a:spcAft>
                          <a:spcPts val="0"/>
                        </a:spcAft>
                      </a:pPr>
                      <a:r>
                        <a:rPr lang="en-US" sz="2000" dirty="0">
                          <a:solidFill>
                            <a:srgbClr val="595959"/>
                          </a:solidFill>
                          <a:effectLst/>
                        </a:rPr>
                        <a:t>System.in</a:t>
                      </a:r>
                      <a:endParaRPr lang="en-US" sz="2000">
                        <a:effectLst/>
                      </a:endParaRPr>
                    </a:p>
                  </a:txBody>
                  <a:tcPr marL="95250" marR="95250" marT="95250" marB="95250"/>
                </a:tc>
                <a:extLst>
                  <a:ext uri="{0D108BD9-81ED-4DB2-BD59-A6C34878D82A}">
                    <a16:rowId xmlns:a16="http://schemas.microsoft.com/office/drawing/2014/main" val="3241809160"/>
                  </a:ext>
                </a:extLst>
              </a:tr>
              <a:tr h="355049">
                <a:tc>
                  <a:txBody>
                    <a:bodyPr/>
                    <a:lstStyle/>
                    <a:p>
                      <a:pPr rtl="0" fontAlgn="t">
                        <a:spcBef>
                          <a:spcPts val="0"/>
                        </a:spcBef>
                        <a:spcAft>
                          <a:spcPts val="0"/>
                        </a:spcAft>
                      </a:pPr>
                      <a:r>
                        <a:rPr lang="en-US" sz="2000" dirty="0">
                          <a:solidFill>
                            <a:srgbClr val="595959"/>
                          </a:solidFill>
                          <a:effectLst/>
                        </a:rPr>
                        <a:t>1</a:t>
                      </a:r>
                      <a:endParaRPr lang="en-US" sz="2000">
                        <a:effectLst/>
                      </a:endParaRPr>
                    </a:p>
                  </a:txBody>
                  <a:tcPr marL="95250" marR="95250" marT="95250" marB="95250"/>
                </a:tc>
                <a:tc>
                  <a:txBody>
                    <a:bodyPr/>
                    <a:lstStyle/>
                    <a:p>
                      <a:pPr rtl="0" fontAlgn="t">
                        <a:spcBef>
                          <a:spcPts val="0"/>
                        </a:spcBef>
                        <a:spcAft>
                          <a:spcPts val="0"/>
                        </a:spcAft>
                      </a:pPr>
                      <a:r>
                        <a:rPr lang="en-US" sz="2000" dirty="0" err="1">
                          <a:solidFill>
                            <a:srgbClr val="595959"/>
                          </a:solidFill>
                          <a:effectLst/>
                        </a:rPr>
                        <a:t>stdout</a:t>
                      </a:r>
                      <a:endParaRPr lang="en-US" sz="2000">
                        <a:effectLst/>
                      </a:endParaRPr>
                    </a:p>
                  </a:txBody>
                  <a:tcPr marL="95250" marR="95250" marT="95250" marB="95250"/>
                </a:tc>
                <a:tc>
                  <a:txBody>
                    <a:bodyPr/>
                    <a:lstStyle/>
                    <a:p>
                      <a:pPr rtl="0" fontAlgn="t">
                        <a:spcBef>
                          <a:spcPts val="0"/>
                        </a:spcBef>
                        <a:spcAft>
                          <a:spcPts val="0"/>
                        </a:spcAft>
                      </a:pPr>
                      <a:r>
                        <a:rPr lang="en-US" sz="2000" dirty="0" err="1">
                          <a:solidFill>
                            <a:srgbClr val="595959"/>
                          </a:solidFill>
                          <a:effectLst/>
                        </a:rPr>
                        <a:t>System.out</a:t>
                      </a:r>
                      <a:endParaRPr lang="en-US" sz="2000">
                        <a:effectLst/>
                      </a:endParaRPr>
                    </a:p>
                  </a:txBody>
                  <a:tcPr marL="95250" marR="95250" marT="95250" marB="95250"/>
                </a:tc>
                <a:extLst>
                  <a:ext uri="{0D108BD9-81ED-4DB2-BD59-A6C34878D82A}">
                    <a16:rowId xmlns:a16="http://schemas.microsoft.com/office/drawing/2014/main" val="2957823084"/>
                  </a:ext>
                </a:extLst>
              </a:tr>
              <a:tr h="355049">
                <a:tc>
                  <a:txBody>
                    <a:bodyPr/>
                    <a:lstStyle/>
                    <a:p>
                      <a:pPr rtl="0" fontAlgn="t">
                        <a:spcBef>
                          <a:spcPts val="0"/>
                        </a:spcBef>
                        <a:spcAft>
                          <a:spcPts val="0"/>
                        </a:spcAft>
                      </a:pPr>
                      <a:r>
                        <a:rPr lang="en-US" sz="2000" dirty="0">
                          <a:solidFill>
                            <a:srgbClr val="595959"/>
                          </a:solidFill>
                          <a:effectLst/>
                        </a:rPr>
                        <a:t>2</a:t>
                      </a:r>
                      <a:endParaRPr lang="en-US" sz="2000">
                        <a:effectLst/>
                      </a:endParaRPr>
                    </a:p>
                  </a:txBody>
                  <a:tcPr marL="95250" marR="95250" marT="95250" marB="95250"/>
                </a:tc>
                <a:tc>
                  <a:txBody>
                    <a:bodyPr/>
                    <a:lstStyle/>
                    <a:p>
                      <a:pPr rtl="0" fontAlgn="t">
                        <a:spcBef>
                          <a:spcPts val="0"/>
                        </a:spcBef>
                        <a:spcAft>
                          <a:spcPts val="0"/>
                        </a:spcAft>
                      </a:pPr>
                      <a:r>
                        <a:rPr lang="en-US" sz="2000" dirty="0">
                          <a:solidFill>
                            <a:srgbClr val="595959"/>
                          </a:solidFill>
                          <a:effectLst/>
                        </a:rPr>
                        <a:t>stderr</a:t>
                      </a:r>
                      <a:endParaRPr lang="en-US" sz="2000">
                        <a:effectLst/>
                      </a:endParaRPr>
                    </a:p>
                  </a:txBody>
                  <a:tcPr marL="95250" marR="95250" marT="95250" marB="95250"/>
                </a:tc>
                <a:tc>
                  <a:txBody>
                    <a:bodyPr/>
                    <a:lstStyle/>
                    <a:p>
                      <a:pPr rtl="0" fontAlgn="t">
                        <a:spcBef>
                          <a:spcPts val="0"/>
                        </a:spcBef>
                        <a:spcAft>
                          <a:spcPts val="0"/>
                        </a:spcAft>
                      </a:pPr>
                      <a:r>
                        <a:rPr lang="en-US" sz="2000" dirty="0" err="1">
                          <a:solidFill>
                            <a:srgbClr val="595959"/>
                          </a:solidFill>
                          <a:effectLst/>
                        </a:rPr>
                        <a:t>System.err</a:t>
                      </a:r>
                      <a:endParaRPr lang="en-US" sz="2000">
                        <a:effectLst/>
                      </a:endParaRPr>
                    </a:p>
                  </a:txBody>
                  <a:tcPr marL="95250" marR="95250" marT="95250" marB="95250"/>
                </a:tc>
                <a:extLst>
                  <a:ext uri="{0D108BD9-81ED-4DB2-BD59-A6C34878D82A}">
                    <a16:rowId xmlns:a16="http://schemas.microsoft.com/office/drawing/2014/main" val="585589295"/>
                  </a:ext>
                </a:extLst>
              </a:tr>
            </a:tbl>
          </a:graphicData>
        </a:graphic>
      </p:graphicFrame>
      <p:sp>
        <p:nvSpPr>
          <p:cNvPr id="8" name="Rectangle 7">
            <a:extLst>
              <a:ext uri="{FF2B5EF4-FFF2-40B4-BE49-F238E27FC236}">
                <a16:creationId xmlns:a16="http://schemas.microsoft.com/office/drawing/2014/main" id="{D2A89AA3-40F6-9907-17F5-C0A845DF03AB}"/>
              </a:ext>
            </a:extLst>
          </p:cNvPr>
          <p:cNvSpPr/>
          <p:nvPr/>
        </p:nvSpPr>
        <p:spPr>
          <a:xfrm>
            <a:off x="3548899" y="4155648"/>
            <a:ext cx="1966076" cy="1151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Process – </a:t>
            </a:r>
            <a:r>
              <a:rPr lang="en-US" dirty="0" err="1">
                <a:cs typeface="Calibri"/>
              </a:rPr>
              <a:t>e.g</a:t>
            </a:r>
            <a:r>
              <a:rPr lang="en-US" dirty="0">
                <a:cs typeface="Calibri"/>
              </a:rPr>
              <a:t> a result of a program run such as ls, cd, grep</a:t>
            </a:r>
            <a:endParaRPr lang="en-US" dirty="0"/>
          </a:p>
        </p:txBody>
      </p:sp>
      <p:sp>
        <p:nvSpPr>
          <p:cNvPr id="9" name="Arrow: Right 8">
            <a:extLst>
              <a:ext uri="{FF2B5EF4-FFF2-40B4-BE49-F238E27FC236}">
                <a16:creationId xmlns:a16="http://schemas.microsoft.com/office/drawing/2014/main" id="{208468A4-FB1E-DAB3-14F4-7902D8D4E150}"/>
              </a:ext>
            </a:extLst>
          </p:cNvPr>
          <p:cNvSpPr/>
          <p:nvPr/>
        </p:nvSpPr>
        <p:spPr>
          <a:xfrm>
            <a:off x="2466320" y="4502198"/>
            <a:ext cx="1023755" cy="5933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stdin</a:t>
            </a:r>
            <a:endParaRPr lang="en-US" dirty="0"/>
          </a:p>
        </p:txBody>
      </p:sp>
      <p:sp>
        <p:nvSpPr>
          <p:cNvPr id="12" name="Arrow: Right 11">
            <a:extLst>
              <a:ext uri="{FF2B5EF4-FFF2-40B4-BE49-F238E27FC236}">
                <a16:creationId xmlns:a16="http://schemas.microsoft.com/office/drawing/2014/main" id="{BF5E0C0E-701E-1643-08F2-ED409546428C}"/>
              </a:ext>
            </a:extLst>
          </p:cNvPr>
          <p:cNvSpPr/>
          <p:nvPr/>
        </p:nvSpPr>
        <p:spPr>
          <a:xfrm>
            <a:off x="5678992" y="4069176"/>
            <a:ext cx="1185477" cy="4285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stdout</a:t>
            </a:r>
            <a:endParaRPr lang="en-US" dirty="0" err="1"/>
          </a:p>
        </p:txBody>
      </p:sp>
      <p:sp>
        <p:nvSpPr>
          <p:cNvPr id="14" name="Arrow: Right 13">
            <a:extLst>
              <a:ext uri="{FF2B5EF4-FFF2-40B4-BE49-F238E27FC236}">
                <a16:creationId xmlns:a16="http://schemas.microsoft.com/office/drawing/2014/main" id="{9F1EB806-1E67-73D6-03A5-6D794D945886}"/>
              </a:ext>
            </a:extLst>
          </p:cNvPr>
          <p:cNvSpPr/>
          <p:nvPr/>
        </p:nvSpPr>
        <p:spPr>
          <a:xfrm>
            <a:off x="5678991" y="4879471"/>
            <a:ext cx="1185477" cy="4285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stderr</a:t>
            </a:r>
            <a:endParaRPr lang="en-US" dirty="0" err="1"/>
          </a:p>
        </p:txBody>
      </p:sp>
      <p:sp>
        <p:nvSpPr>
          <p:cNvPr id="15" name="TextBox 14">
            <a:extLst>
              <a:ext uri="{FF2B5EF4-FFF2-40B4-BE49-F238E27FC236}">
                <a16:creationId xmlns:a16="http://schemas.microsoft.com/office/drawing/2014/main" id="{3B63F57F-4DF4-BBB5-45B9-0E721BC53CA6}"/>
              </a:ext>
            </a:extLst>
          </p:cNvPr>
          <p:cNvSpPr txBox="1"/>
          <p:nvPr/>
        </p:nvSpPr>
        <p:spPr>
          <a:xfrm>
            <a:off x="7317526" y="4481592"/>
            <a:ext cx="30128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Default to console/terminal</a:t>
            </a:r>
            <a:endParaRPr lang="en-US" dirty="0"/>
          </a:p>
        </p:txBody>
      </p:sp>
    </p:spTree>
    <p:extLst>
      <p:ext uri="{BB962C8B-B14F-4D97-AF65-F5344CB8AC3E}">
        <p14:creationId xmlns:p14="http://schemas.microsoft.com/office/powerpoint/2010/main" val="3161929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Stdin vs Parameters</a:t>
            </a:r>
            <a:endParaRPr lang="en-US" dirty="0">
              <a:cs typeface="Calibri" panose="020F0502020204030204"/>
            </a:endParaRPr>
          </a:p>
          <a:p>
            <a:r>
              <a:rPr lang="en-US" dirty="0">
                <a:ea typeface="+mn-lt"/>
                <a:cs typeface="+mn-lt"/>
              </a:rPr>
              <a:t>A parameter is an argument you give on the command line:</a:t>
            </a:r>
            <a:endParaRPr lang="en-US" dirty="0">
              <a:cs typeface="Calibri" panose="020F0502020204030204"/>
            </a:endParaRPr>
          </a:p>
          <a:p>
            <a:pPr lvl="1">
              <a:buFont typeface="Courier New" panose="020B0604020202020204" pitchFamily="34" charset="0"/>
              <a:buChar char="o"/>
            </a:pPr>
            <a:r>
              <a:rPr lang="en-US">
                <a:solidFill>
                  <a:schemeClr val="accent1"/>
                </a:solidFill>
                <a:ea typeface="+mn-lt"/>
                <a:cs typeface="+mn-lt"/>
              </a:rPr>
              <a:t>$ ls dir1</a:t>
            </a:r>
            <a:endParaRPr lang="en-US">
              <a:solidFill>
                <a:schemeClr val="accent1"/>
              </a:solidFill>
              <a:cs typeface="Calibri"/>
            </a:endParaRPr>
          </a:p>
          <a:p>
            <a:pPr lvl="1">
              <a:buFont typeface="Courier New" panose="020B0604020202020204" pitchFamily="34" charset="0"/>
              <a:buChar char="o"/>
            </a:pPr>
            <a:r>
              <a:rPr lang="en-US">
                <a:ea typeface="+mn-lt"/>
                <a:cs typeface="+mn-lt"/>
              </a:rPr>
              <a:t>dir1 is a parameter, it does not come from standard input</a:t>
            </a:r>
            <a:endParaRPr lang="en-US">
              <a:cs typeface="Calibri"/>
            </a:endParaRPr>
          </a:p>
          <a:p>
            <a:r>
              <a:rPr lang="en-US" dirty="0">
                <a:ea typeface="+mn-lt"/>
                <a:cs typeface="+mn-lt"/>
              </a:rPr>
              <a:t>Standard input comes from the user, either from a file or from the console</a:t>
            </a:r>
            <a:endParaRPr lang="en-US" dirty="0"/>
          </a:p>
          <a:p>
            <a:pPr lvl="1">
              <a:buFont typeface="Courier New" panose="020B0604020202020204" pitchFamily="34" charset="0"/>
              <a:buChar char="o"/>
            </a:pPr>
            <a:r>
              <a:rPr lang="en-US" dirty="0">
                <a:solidFill>
                  <a:schemeClr val="accent1"/>
                </a:solidFill>
                <a:ea typeface="+mn-lt"/>
                <a:cs typeface="+mn-lt"/>
              </a:rPr>
              <a:t>$ grep “a”</a:t>
            </a:r>
            <a:endParaRPr lang="en-US">
              <a:solidFill>
                <a:schemeClr val="accent1"/>
              </a:solidFill>
              <a:cs typeface="Calibri"/>
            </a:endParaRPr>
          </a:p>
          <a:p>
            <a:pPr lvl="1">
              <a:buFont typeface="Courier New" panose="020B0604020202020204" pitchFamily="34" charset="0"/>
              <a:buChar char="o"/>
            </a:pPr>
            <a:r>
              <a:rPr lang="en-US" dirty="0">
                <a:ea typeface="+mn-lt"/>
                <a:cs typeface="+mn-lt"/>
              </a:rPr>
              <a:t>Once you type this command, it accepts input from your keyboard until you close the stream using Ctrl + D</a:t>
            </a:r>
            <a:endParaRPr lang="en-US">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22</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4218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Output Redirection</a:t>
            </a:r>
            <a:endParaRPr lang="en-US" dirty="0">
              <a:cs typeface="Calibri" panose="020F0502020204030204"/>
            </a:endParaRPr>
          </a:p>
          <a:p>
            <a:pPr marL="0" indent="0">
              <a:buNone/>
            </a:pPr>
            <a:r>
              <a:rPr lang="en-US" dirty="0">
                <a:solidFill>
                  <a:schemeClr val="accent1"/>
                </a:solidFill>
                <a:ea typeface="+mn-lt"/>
                <a:cs typeface="+mn-lt"/>
              </a:rPr>
              <a:t>command &gt; filename</a:t>
            </a:r>
            <a:endParaRPr lang="en-US">
              <a:solidFill>
                <a:schemeClr val="accent1"/>
              </a:solidFill>
              <a:cs typeface="Calibri" panose="020F0502020204030204"/>
            </a:endParaRPr>
          </a:p>
          <a:p>
            <a:r>
              <a:rPr lang="en-US" dirty="0">
                <a:ea typeface="+mn-lt"/>
                <a:cs typeface="+mn-lt"/>
              </a:rPr>
              <a:t>Execute command and redirect its standard output to the given filename</a:t>
            </a:r>
            <a:endParaRPr lang="en-US"/>
          </a:p>
          <a:p>
            <a:pPr lvl="1">
              <a:buFont typeface="Courier New" panose="020B0604020202020204" pitchFamily="34" charset="0"/>
              <a:buChar char="o"/>
            </a:pPr>
            <a:r>
              <a:rPr lang="en-US" dirty="0">
                <a:ea typeface="+mn-lt"/>
                <a:cs typeface="+mn-lt"/>
              </a:rPr>
              <a:t>If the file does not exist, create the given file.</a:t>
            </a:r>
            <a:endParaRPr lang="en-US" dirty="0">
              <a:cs typeface="Calibri"/>
            </a:endParaRPr>
          </a:p>
          <a:p>
            <a:pPr lvl="1">
              <a:buFont typeface="Courier New" panose="020B0604020202020204" pitchFamily="34" charset="0"/>
              <a:buChar char="o"/>
            </a:pPr>
            <a:r>
              <a:rPr lang="en-US" dirty="0">
                <a:ea typeface="+mn-lt"/>
                <a:cs typeface="+mn-lt"/>
              </a:rPr>
              <a:t>If the file does exist, it will overwrite the given file (CAREFUL!!)</a:t>
            </a:r>
            <a:endParaRPr lang="en-US" dirty="0">
              <a:cs typeface="Calibri"/>
            </a:endParaRPr>
          </a:p>
          <a:p>
            <a:r>
              <a:rPr lang="en-US" dirty="0">
                <a:ea typeface="+mn-lt"/>
                <a:cs typeface="+mn-lt"/>
              </a:rPr>
              <a:t>To append to a file instead of overwrite, use </a:t>
            </a:r>
            <a:r>
              <a:rPr lang="en-US" dirty="0">
                <a:solidFill>
                  <a:schemeClr val="accent1"/>
                </a:solidFill>
                <a:ea typeface="+mn-lt"/>
                <a:cs typeface="+mn-lt"/>
              </a:rPr>
              <a:t>&gt;&gt;</a:t>
            </a:r>
            <a:r>
              <a:rPr lang="en-US" dirty="0">
                <a:ea typeface="+mn-lt"/>
                <a:cs typeface="+mn-lt"/>
              </a:rPr>
              <a:t> instead of </a:t>
            </a:r>
            <a:r>
              <a:rPr lang="en-US" dirty="0">
                <a:solidFill>
                  <a:schemeClr val="accent1"/>
                </a:solidFill>
                <a:ea typeface="+mn-lt"/>
                <a:cs typeface="+mn-lt"/>
              </a:rPr>
              <a:t>&gt;</a:t>
            </a:r>
            <a:endParaRPr lang="en-US" dirty="0">
              <a:solidFill>
                <a:schemeClr val="accent1"/>
              </a:solidFill>
            </a:endParaRPr>
          </a:p>
          <a:p>
            <a:pPr lvl="1">
              <a:buFont typeface="Courier New" panose="020B0604020202020204" pitchFamily="34" charset="0"/>
              <a:buChar char="o"/>
            </a:pPr>
            <a:r>
              <a:rPr lang="en-US" dirty="0">
                <a:ea typeface="+mn-lt"/>
                <a:cs typeface="+mn-lt"/>
              </a:rPr>
              <a:t>Output contents of current directory to files.txt: </a:t>
            </a:r>
            <a:r>
              <a:rPr lang="en-US" dirty="0">
                <a:solidFill>
                  <a:schemeClr val="accent1"/>
                </a:solidFill>
                <a:ea typeface="+mn-lt"/>
                <a:cs typeface="+mn-lt"/>
              </a:rPr>
              <a:t>ls -l &gt; files.txt</a:t>
            </a:r>
            <a:endParaRPr lang="en-US">
              <a:solidFill>
                <a:schemeClr val="accent1"/>
              </a:solidFill>
              <a:cs typeface="Calibri"/>
            </a:endParaRPr>
          </a:p>
          <a:p>
            <a:pPr lvl="1">
              <a:buFont typeface="Courier New" panose="020B0604020202020204" pitchFamily="34" charset="0"/>
              <a:buChar char="o"/>
            </a:pPr>
            <a:r>
              <a:rPr lang="en-US" dirty="0">
                <a:ea typeface="+mn-lt"/>
                <a:cs typeface="+mn-lt"/>
              </a:rPr>
              <a:t>Append output of </a:t>
            </a:r>
            <a:r>
              <a:rPr lang="en-US" dirty="0" err="1">
                <a:ea typeface="+mn-lt"/>
                <a:cs typeface="+mn-lt"/>
              </a:rPr>
              <a:t>wc</a:t>
            </a:r>
            <a:r>
              <a:rPr lang="en-US" dirty="0">
                <a:ea typeface="+mn-lt"/>
                <a:cs typeface="+mn-lt"/>
              </a:rPr>
              <a:t> -l veggies.txt to files.txt: </a:t>
            </a:r>
            <a:r>
              <a:rPr lang="en-US" dirty="0" err="1">
                <a:solidFill>
                  <a:schemeClr val="accent1"/>
                </a:solidFill>
                <a:ea typeface="+mn-lt"/>
                <a:cs typeface="+mn-lt"/>
              </a:rPr>
              <a:t>wc</a:t>
            </a:r>
            <a:r>
              <a:rPr lang="en-US" dirty="0">
                <a:solidFill>
                  <a:schemeClr val="accent1"/>
                </a:solidFill>
                <a:ea typeface="+mn-lt"/>
                <a:cs typeface="+mn-lt"/>
              </a:rPr>
              <a:t> -l veggies.txt &gt;&gt; files.txt</a:t>
            </a:r>
            <a:r>
              <a:rPr lang="en-US" dirty="0">
                <a:ea typeface="+mn-lt"/>
                <a:cs typeface="+mn-lt"/>
              </a:rPr>
              <a:t> </a:t>
            </a:r>
            <a:endParaRPr lang="en-US" dirty="0">
              <a:cs typeface="Calibri"/>
            </a:endParaRPr>
          </a:p>
          <a:p>
            <a:endParaRPr lang="en-US"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23</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110399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Input Redirection</a:t>
            </a:r>
            <a:endParaRPr lang="en-US" dirty="0">
              <a:cs typeface="Calibri" panose="020F0502020204030204"/>
            </a:endParaRPr>
          </a:p>
          <a:p>
            <a:pPr marL="0" indent="0">
              <a:buNone/>
            </a:pPr>
            <a:r>
              <a:rPr lang="en-US" dirty="0">
                <a:solidFill>
                  <a:schemeClr val="accent1"/>
                </a:solidFill>
                <a:ea typeface="+mn-lt"/>
                <a:cs typeface="+mn-lt"/>
              </a:rPr>
              <a:t>command &lt; filename</a:t>
            </a:r>
            <a:endParaRPr lang="en-US" dirty="0">
              <a:solidFill>
                <a:schemeClr val="accent1"/>
              </a:solidFill>
              <a:cs typeface="Calibri" panose="020F0502020204030204"/>
            </a:endParaRPr>
          </a:p>
          <a:p>
            <a:r>
              <a:rPr lang="en-US" dirty="0">
                <a:ea typeface="+mn-lt"/>
                <a:cs typeface="+mn-lt"/>
              </a:rPr>
              <a:t>Execute command and read its standard input from the contents of filename instead of from the console.</a:t>
            </a:r>
          </a:p>
          <a:p>
            <a:r>
              <a:rPr lang="en-US" dirty="0">
                <a:ea typeface="+mn-lt"/>
                <a:cs typeface="+mn-lt"/>
              </a:rPr>
              <a:t>If a program usually accepts from user input, such as a console Scanner in Java, it will instead read from the file.</a:t>
            </a:r>
            <a:endParaRPr lang="en-US" dirty="0"/>
          </a:p>
          <a:p>
            <a:r>
              <a:rPr lang="en-US" dirty="0">
                <a:ea typeface="+mn-lt"/>
                <a:cs typeface="+mn-lt"/>
              </a:rPr>
              <a:t>Note that this affects user input, not parameters.</a:t>
            </a:r>
          </a:p>
          <a:p>
            <a:endParaRPr lang="en-US"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24</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33839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Stderr Redirection</a:t>
            </a:r>
            <a:endParaRPr lang="en-US" dirty="0">
              <a:cs typeface="Calibri" panose="020F0502020204030204"/>
            </a:endParaRPr>
          </a:p>
          <a:p>
            <a:pPr>
              <a:buNone/>
            </a:pPr>
            <a:r>
              <a:rPr lang="en-US" dirty="0">
                <a:solidFill>
                  <a:schemeClr val="accent1"/>
                </a:solidFill>
                <a:ea typeface="+mn-lt"/>
                <a:cs typeface="+mn-lt"/>
              </a:rPr>
              <a:t>command 2&gt; filename</a:t>
            </a:r>
          </a:p>
          <a:p>
            <a:pPr marL="457200" indent="-457200"/>
            <a:r>
              <a:rPr lang="en-US" dirty="0">
                <a:ea typeface="+mn-lt"/>
                <a:cs typeface="+mn-lt"/>
              </a:rPr>
              <a:t>Execute command and redirect its standard error to the given filename</a:t>
            </a:r>
          </a:p>
          <a:p>
            <a:pPr>
              <a:buNone/>
            </a:pPr>
            <a:r>
              <a:rPr lang="en-US" dirty="0">
                <a:solidFill>
                  <a:schemeClr val="accent1"/>
                </a:solidFill>
                <a:ea typeface="+mn-lt"/>
                <a:cs typeface="+mn-lt"/>
              </a:rPr>
              <a:t>command 2&gt;&amp;1</a:t>
            </a:r>
            <a:endParaRPr lang="en-US" dirty="0">
              <a:solidFill>
                <a:schemeClr val="accent1"/>
              </a:solidFill>
              <a:cs typeface="Calibri"/>
            </a:endParaRPr>
          </a:p>
          <a:p>
            <a:pPr marL="457200" indent="-457200"/>
            <a:r>
              <a:rPr lang="en-US" dirty="0">
                <a:ea typeface="+mn-lt"/>
                <a:cs typeface="+mn-lt"/>
              </a:rPr>
              <a:t>Execute command and redirect standard error to standard output</a:t>
            </a:r>
            <a:endParaRPr lang="en-US" dirty="0">
              <a:cs typeface="Calibri"/>
            </a:endParaRPr>
          </a:p>
          <a:p>
            <a:pPr>
              <a:buNone/>
            </a:pPr>
            <a:r>
              <a:rPr lang="en-US" dirty="0">
                <a:solidFill>
                  <a:schemeClr val="accent1"/>
                </a:solidFill>
                <a:ea typeface="+mn-lt"/>
                <a:cs typeface="+mn-lt"/>
              </a:rPr>
              <a:t>command &gt; filename 2&gt;&amp;1</a:t>
            </a:r>
            <a:endParaRPr lang="en-US" dirty="0">
              <a:solidFill>
                <a:schemeClr val="accent1"/>
              </a:solidFill>
              <a:cs typeface="Calibri"/>
            </a:endParaRPr>
          </a:p>
          <a:p>
            <a:pPr marL="457200" indent="-457200"/>
            <a:r>
              <a:rPr lang="en-US" dirty="0">
                <a:ea typeface="+mn-lt"/>
                <a:cs typeface="+mn-lt"/>
              </a:rPr>
              <a:t>Execute command, redirect standard error to standard output, and redirect standard output to filename</a:t>
            </a:r>
            <a:endParaRPr lang="en-US" dirty="0">
              <a:cs typeface="Calibri" panose="020F0502020204030204"/>
            </a:endParaRPr>
          </a:p>
          <a:p>
            <a:pPr>
              <a:buNone/>
            </a:pPr>
            <a:endParaRPr lang="en-US"/>
          </a:p>
          <a:p>
            <a:pPr marL="0" indent="0">
              <a:buNone/>
            </a:pPr>
            <a:endParaRPr lang="en-US" dirty="0">
              <a:solidFill>
                <a:schemeClr val="accent1"/>
              </a:solidFill>
              <a:ea typeface="+mn-lt"/>
              <a:cs typeface="+mn-lt"/>
            </a:endParaRPr>
          </a:p>
          <a:p>
            <a:endParaRPr lang="en-US"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25</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957135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Pipes</a:t>
            </a:r>
          </a:p>
          <a:p>
            <a:pPr>
              <a:buNone/>
            </a:pPr>
            <a:r>
              <a:rPr lang="en-US" dirty="0">
                <a:solidFill>
                  <a:schemeClr val="accent1"/>
                </a:solidFill>
                <a:ea typeface="+mn-lt"/>
                <a:cs typeface="+mn-lt"/>
              </a:rPr>
              <a:t>command1 | command2</a:t>
            </a:r>
            <a:endParaRPr lang="en-US" dirty="0">
              <a:solidFill>
                <a:schemeClr val="accent1"/>
              </a:solidFill>
              <a:cs typeface="Calibri"/>
            </a:endParaRPr>
          </a:p>
          <a:p>
            <a:r>
              <a:rPr lang="en-US" dirty="0">
                <a:ea typeface="+mn-lt"/>
                <a:cs typeface="+mn-lt"/>
              </a:rPr>
              <a:t>Execute command1 and send its standard output as standard input to command2.</a:t>
            </a:r>
            <a:endParaRPr lang="en-US" dirty="0">
              <a:cs typeface="Calibri"/>
            </a:endParaRPr>
          </a:p>
          <a:p>
            <a:r>
              <a:rPr lang="en-US" dirty="0">
                <a:ea typeface="+mn-lt"/>
                <a:cs typeface="+mn-lt"/>
              </a:rPr>
              <a:t>This is essentially shorthand for the sequence of commands:</a:t>
            </a:r>
            <a:endParaRPr lang="en-US" dirty="0">
              <a:cs typeface="Calibri"/>
            </a:endParaRPr>
          </a:p>
          <a:p>
            <a:pPr lvl="1">
              <a:buFont typeface="Courier New" panose="020B0604020202020204" pitchFamily="34" charset="0"/>
              <a:buChar char="o"/>
            </a:pPr>
            <a:r>
              <a:rPr lang="en-US" dirty="0">
                <a:solidFill>
                  <a:schemeClr val="accent1"/>
                </a:solidFill>
                <a:ea typeface="+mn-lt"/>
                <a:cs typeface="+mn-lt"/>
              </a:rPr>
              <a:t>command1 &gt; filename</a:t>
            </a:r>
          </a:p>
          <a:p>
            <a:pPr lvl="1">
              <a:buFont typeface="Courier New" panose="020B0604020202020204" pitchFamily="34" charset="0"/>
              <a:buChar char="o"/>
            </a:pPr>
            <a:r>
              <a:rPr lang="en-US" dirty="0">
                <a:solidFill>
                  <a:schemeClr val="accent1"/>
                </a:solidFill>
                <a:ea typeface="+mn-lt"/>
                <a:cs typeface="+mn-lt"/>
              </a:rPr>
              <a:t>command2 &lt; filename</a:t>
            </a:r>
            <a:endParaRPr lang="en-US">
              <a:solidFill>
                <a:schemeClr val="accent1"/>
              </a:solidFill>
              <a:cs typeface="Calibri"/>
            </a:endParaRPr>
          </a:p>
          <a:p>
            <a:pPr lvl="1">
              <a:buFont typeface="Courier New" panose="020B0604020202020204" pitchFamily="34" charset="0"/>
              <a:buChar char="o"/>
            </a:pPr>
            <a:r>
              <a:rPr lang="en-US" dirty="0">
                <a:solidFill>
                  <a:schemeClr val="accent1"/>
                </a:solidFill>
                <a:ea typeface="+mn-lt"/>
                <a:cs typeface="+mn-lt"/>
              </a:rPr>
              <a:t>rm filename</a:t>
            </a:r>
          </a:p>
          <a:p>
            <a:r>
              <a:rPr lang="en-US" dirty="0">
                <a:ea typeface="+mn-lt"/>
                <a:cs typeface="+mn-lt"/>
              </a:rPr>
              <a:t>This is one of the most powerful aspects of </a:t>
            </a:r>
            <a:r>
              <a:rPr lang="en-US" err="1">
                <a:ea typeface="+mn-lt"/>
                <a:cs typeface="+mn-lt"/>
              </a:rPr>
              <a:t>unix</a:t>
            </a:r>
            <a:r>
              <a:rPr lang="en-US" dirty="0">
                <a:ea typeface="+mn-lt"/>
                <a:cs typeface="+mn-lt"/>
              </a:rPr>
              <a:t> - being able to chain together simple commands to achieve complex behavior!</a:t>
            </a:r>
            <a:endParaRPr lang="en-US" dirty="0">
              <a:cs typeface="Calibri" panose="020F0502020204030204"/>
            </a:endParaRPr>
          </a:p>
          <a:p>
            <a:pPr>
              <a:buNone/>
            </a:pPr>
            <a:endParaRPr lang="en-US">
              <a:solidFill>
                <a:srgbClr val="000000"/>
              </a:solidFill>
              <a:cs typeface="Calibri" panose="020F0502020204030204"/>
            </a:endParaRPr>
          </a:p>
          <a:p>
            <a:pPr marL="0" indent="0">
              <a:buNone/>
            </a:pPr>
            <a:endParaRPr lang="en-US" dirty="0">
              <a:solidFill>
                <a:srgbClr val="4472C4"/>
              </a:solidFill>
              <a:cs typeface="Calibri" panose="020F0502020204030204"/>
            </a:endParaRPr>
          </a:p>
          <a:p>
            <a:endParaRPr lang="en-US" dirty="0">
              <a:solidFill>
                <a:srgbClr val="000000"/>
              </a:solidFill>
              <a:ea typeface="+mn-lt"/>
              <a:cs typeface="+mn-lt"/>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26</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62887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Combining Commands</a:t>
            </a:r>
          </a:p>
          <a:p>
            <a:pPr>
              <a:buNone/>
            </a:pPr>
            <a:r>
              <a:rPr lang="en-US" dirty="0">
                <a:solidFill>
                  <a:schemeClr val="accent1"/>
                </a:solidFill>
                <a:ea typeface="+mn-lt"/>
                <a:cs typeface="+mn-lt"/>
              </a:rPr>
              <a:t>command1 ; command2</a:t>
            </a:r>
          </a:p>
          <a:p>
            <a:r>
              <a:rPr lang="en-US" dirty="0">
                <a:ea typeface="+mn-lt"/>
                <a:cs typeface="+mn-lt"/>
              </a:rPr>
              <a:t>Execute command1, then execute command2.</a:t>
            </a:r>
          </a:p>
          <a:p>
            <a:pPr>
              <a:buNone/>
            </a:pPr>
            <a:endParaRPr lang="en-US"/>
          </a:p>
          <a:p>
            <a:pPr>
              <a:buNone/>
            </a:pPr>
            <a:r>
              <a:rPr lang="en-US" dirty="0">
                <a:solidFill>
                  <a:schemeClr val="accent1"/>
                </a:solidFill>
                <a:ea typeface="+mn-lt"/>
                <a:cs typeface="+mn-lt"/>
              </a:rPr>
              <a:t>command1 &amp;&amp; command2</a:t>
            </a:r>
            <a:endParaRPr lang="en-US" dirty="0"/>
          </a:p>
          <a:p>
            <a:r>
              <a:rPr lang="en-US" dirty="0">
                <a:ea typeface="+mn-lt"/>
                <a:cs typeface="+mn-lt"/>
              </a:rPr>
              <a:t>Execute command1, and if it succeeds, then execute command2.</a:t>
            </a:r>
            <a:endParaRPr lang="en-US" dirty="0">
              <a:cs typeface="Calibri" panose="020F0502020204030204"/>
            </a:endParaRPr>
          </a:p>
          <a:p>
            <a:pPr>
              <a:buNone/>
            </a:pPr>
            <a:endParaRPr lang="en-US">
              <a:solidFill>
                <a:srgbClr val="000000"/>
              </a:solidFill>
              <a:ea typeface="+mn-lt"/>
              <a:cs typeface="+mn-lt"/>
            </a:endParaRPr>
          </a:p>
          <a:p>
            <a:pPr marL="0" indent="0">
              <a:buNone/>
            </a:pPr>
            <a:endParaRPr lang="en-US" dirty="0">
              <a:solidFill>
                <a:srgbClr val="4472C4"/>
              </a:solidFill>
              <a:cs typeface="Calibri" panose="020F0502020204030204"/>
            </a:endParaRPr>
          </a:p>
          <a:p>
            <a:endParaRPr lang="en-US" dirty="0">
              <a:solidFill>
                <a:srgbClr val="000000"/>
              </a:solidFill>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27</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385208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XARGS</a:t>
            </a:r>
          </a:p>
          <a:p>
            <a:r>
              <a:rPr lang="en-US" dirty="0" err="1">
                <a:solidFill>
                  <a:srgbClr val="000000"/>
                </a:solidFill>
                <a:ea typeface="+mn-lt"/>
                <a:cs typeface="+mn-lt"/>
              </a:rPr>
              <a:t>xargs</a:t>
            </a:r>
            <a:r>
              <a:rPr lang="en-US" dirty="0">
                <a:solidFill>
                  <a:srgbClr val="000000"/>
                </a:solidFill>
                <a:ea typeface="+mn-lt"/>
                <a:cs typeface="+mn-lt"/>
              </a:rPr>
              <a:t> is a program that converts standard input to command line arguments (i.e. parameters).</a:t>
            </a:r>
            <a:endParaRPr lang="en-US" dirty="0">
              <a:cs typeface="Calibri" panose="020F0502020204030204"/>
            </a:endParaRPr>
          </a:p>
          <a:p>
            <a:r>
              <a:rPr lang="en-US" dirty="0">
                <a:solidFill>
                  <a:srgbClr val="000000"/>
                </a:solidFill>
                <a:ea typeface="+mn-lt"/>
                <a:cs typeface="+mn-lt"/>
              </a:rPr>
              <a:t>For example, to compile all java files in the current directory we could use the following:</a:t>
            </a:r>
            <a:endParaRPr lang="en-US" dirty="0">
              <a:cs typeface="Calibri" panose="020F0502020204030204"/>
            </a:endParaRPr>
          </a:p>
          <a:p>
            <a:pPr lvl="1">
              <a:buFont typeface="Courier New" panose="020B0604020202020204" pitchFamily="34" charset="0"/>
              <a:buChar char="o"/>
            </a:pPr>
            <a:r>
              <a:rPr lang="en-US" dirty="0">
                <a:solidFill>
                  <a:schemeClr val="accent1"/>
                </a:solidFill>
                <a:ea typeface="+mn-lt"/>
                <a:cs typeface="+mn-lt"/>
              </a:rPr>
              <a:t>$ ls *.java | </a:t>
            </a:r>
            <a:r>
              <a:rPr lang="en-US" dirty="0" err="1">
                <a:solidFill>
                  <a:schemeClr val="accent1"/>
                </a:solidFill>
                <a:ea typeface="+mn-lt"/>
                <a:cs typeface="+mn-lt"/>
              </a:rPr>
              <a:t>xargs</a:t>
            </a:r>
            <a:r>
              <a:rPr lang="en-US" dirty="0">
                <a:solidFill>
                  <a:schemeClr val="accent1"/>
                </a:solidFill>
                <a:ea typeface="+mn-lt"/>
                <a:cs typeface="+mn-lt"/>
              </a:rPr>
              <a:t> </a:t>
            </a:r>
            <a:r>
              <a:rPr lang="en-US" dirty="0" err="1">
                <a:solidFill>
                  <a:schemeClr val="accent1"/>
                </a:solidFill>
                <a:ea typeface="+mn-lt"/>
                <a:cs typeface="+mn-lt"/>
              </a:rPr>
              <a:t>javac</a:t>
            </a:r>
            <a:endParaRPr lang="en-US" dirty="0">
              <a:solidFill>
                <a:schemeClr val="accent1"/>
              </a:solidFill>
              <a:cs typeface="Calibri" panose="020F0502020204030204"/>
            </a:endParaRPr>
          </a:p>
          <a:p>
            <a:pPr>
              <a:buNone/>
            </a:pPr>
            <a:endParaRPr lang="en-US" dirty="0">
              <a:cs typeface="Calibri"/>
            </a:endParaRPr>
          </a:p>
          <a:p>
            <a:endParaRPr lang="en-US" dirty="0">
              <a:solidFill>
                <a:srgbClr val="000000"/>
              </a:solidFill>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28</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226459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find</a:t>
            </a:r>
          </a:p>
          <a:p>
            <a:r>
              <a:rPr lang="en-US" dirty="0">
                <a:solidFill>
                  <a:srgbClr val="000000"/>
                </a:solidFill>
                <a:ea typeface="+mn-lt"/>
                <a:cs typeface="+mn-lt"/>
              </a:rPr>
              <a:t>Used to search the filesystem for certain files.</a:t>
            </a:r>
            <a:endParaRPr lang="en-US" dirty="0">
              <a:ea typeface="+mn-lt"/>
              <a:cs typeface="+mn-lt"/>
            </a:endParaRPr>
          </a:p>
          <a:p>
            <a:r>
              <a:rPr lang="en-US" dirty="0">
                <a:solidFill>
                  <a:srgbClr val="000000"/>
                </a:solidFill>
                <a:ea typeface="+mn-lt"/>
                <a:cs typeface="+mn-lt"/>
              </a:rPr>
              <a:t>For example, to list all java files in the current directory and all subdirectories, recursively, we would run the following</a:t>
            </a:r>
            <a:endParaRPr lang="en-US" dirty="0">
              <a:ea typeface="+mn-lt"/>
              <a:cs typeface="+mn-lt"/>
            </a:endParaRPr>
          </a:p>
          <a:p>
            <a:pPr lvl="1">
              <a:buFont typeface="Courier New" panose="020B0604020202020204" pitchFamily="34" charset="0"/>
              <a:buChar char="o"/>
            </a:pPr>
            <a:r>
              <a:rPr lang="en-US" dirty="0">
                <a:solidFill>
                  <a:schemeClr val="accent1"/>
                </a:solidFill>
                <a:ea typeface="+mn-lt"/>
                <a:cs typeface="+mn-lt"/>
              </a:rPr>
              <a:t>$ find -name “*.java”</a:t>
            </a:r>
            <a:endParaRPr lang="en-US">
              <a:solidFill>
                <a:schemeClr val="accent1"/>
              </a:solidFill>
              <a:cs typeface="Calibri"/>
            </a:endParaRPr>
          </a:p>
          <a:p>
            <a:r>
              <a:rPr lang="en-US" dirty="0">
                <a:solidFill>
                  <a:srgbClr val="000000"/>
                </a:solidFill>
                <a:ea typeface="+mn-lt"/>
                <a:cs typeface="+mn-lt"/>
              </a:rPr>
              <a:t>Commonly used with </a:t>
            </a:r>
            <a:r>
              <a:rPr lang="en-US" dirty="0" err="1">
                <a:solidFill>
                  <a:srgbClr val="000000"/>
                </a:solidFill>
                <a:ea typeface="+mn-lt"/>
                <a:cs typeface="+mn-lt"/>
              </a:rPr>
              <a:t>xargs</a:t>
            </a:r>
            <a:r>
              <a:rPr lang="en-US" dirty="0">
                <a:solidFill>
                  <a:srgbClr val="000000"/>
                </a:solidFill>
                <a:ea typeface="+mn-lt"/>
                <a:cs typeface="+mn-lt"/>
              </a:rPr>
              <a:t>. For instance, to compile all Java files in the current directory and all subdirectories recursively</a:t>
            </a:r>
            <a:endParaRPr lang="en-US" dirty="0"/>
          </a:p>
          <a:p>
            <a:pPr lvl="1">
              <a:buFont typeface="Courier New" panose="020B0604020202020204" pitchFamily="34" charset="0"/>
              <a:buChar char="o"/>
            </a:pPr>
            <a:r>
              <a:rPr lang="en-US" dirty="0">
                <a:solidFill>
                  <a:schemeClr val="accent1"/>
                </a:solidFill>
                <a:ea typeface="+mn-lt"/>
                <a:cs typeface="+mn-lt"/>
              </a:rPr>
              <a:t>$ find -name “*.java” | </a:t>
            </a:r>
            <a:r>
              <a:rPr lang="en-US" err="1">
                <a:solidFill>
                  <a:schemeClr val="accent1"/>
                </a:solidFill>
                <a:ea typeface="+mn-lt"/>
                <a:cs typeface="+mn-lt"/>
              </a:rPr>
              <a:t>xargs</a:t>
            </a:r>
            <a:r>
              <a:rPr lang="en-US" dirty="0">
                <a:solidFill>
                  <a:schemeClr val="accent1"/>
                </a:solidFill>
                <a:ea typeface="+mn-lt"/>
                <a:cs typeface="+mn-lt"/>
              </a:rPr>
              <a:t> </a:t>
            </a:r>
            <a:r>
              <a:rPr lang="en-US" err="1">
                <a:solidFill>
                  <a:schemeClr val="accent1"/>
                </a:solidFill>
                <a:ea typeface="+mn-lt"/>
                <a:cs typeface="+mn-lt"/>
              </a:rPr>
              <a:t>javac</a:t>
            </a:r>
            <a:endParaRPr lang="en-US" dirty="0">
              <a:solidFill>
                <a:schemeClr val="accent1"/>
              </a:solidFill>
              <a:ea typeface="+mn-lt"/>
              <a:cs typeface="+mn-lt"/>
            </a:endParaRPr>
          </a:p>
          <a:p>
            <a:r>
              <a:rPr lang="en-US" dirty="0">
                <a:ea typeface="+mn-lt"/>
                <a:cs typeface="+mn-lt"/>
              </a:rPr>
              <a:t>Note that find has a plethora of options and flags, but we will most commonly use find with the -name and -type flags</a:t>
            </a:r>
            <a:endParaRPr lang="en-US" dirty="0"/>
          </a:p>
          <a:p>
            <a:endParaRPr lang="en-US"/>
          </a:p>
          <a:p>
            <a:endParaRPr lang="en-US"/>
          </a:p>
          <a:p>
            <a:endParaRPr lang="en-US" dirty="0">
              <a:solidFill>
                <a:srgbClr val="000000"/>
              </a:solidFill>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29</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396828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6259398" cy="369332"/>
          </a:xfrm>
          <a:prstGeom prst="rect">
            <a:avLst/>
          </a:prstGeom>
          <a:solidFill>
            <a:srgbClr val="0070C0"/>
          </a:solidFill>
          <a:ln>
            <a:noFill/>
          </a:ln>
        </p:spPr>
        <p:txBody>
          <a:bodyPr wrap="square" rtlCol="0">
            <a:spAutoFit/>
          </a:bodyPr>
          <a:lstStyle/>
          <a:p>
            <a:endParaRPr lang="en-US"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noProof="0" dirty="0">
                <a:solidFill>
                  <a:srgbClr val="B20204"/>
                </a:solidFill>
                <a:latin typeface="+mn-lt"/>
              </a:rPr>
              <a:t>Disclaimer</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lstStyle/>
          <a:p>
            <a:pPr marL="0" indent="0">
              <a:buNone/>
            </a:pPr>
            <a:r>
              <a:rPr lang="en-US" noProof="0" dirty="0"/>
              <a:t>"The European Commission's support for the production of this publication does not constitute an endorsement of the contents, which reflect the views only of the authors, and the Commission cannot be held responsible for any use which may be made of the information contained therein."</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3C176D3E-4B0D-48F4-B178-8836383EDEB3}"/>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80075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Command Substitution </a:t>
            </a:r>
          </a:p>
          <a:p>
            <a:pPr marL="0" indent="0">
              <a:buNone/>
            </a:pPr>
            <a:r>
              <a:rPr lang="en-US" dirty="0">
                <a:solidFill>
                  <a:schemeClr val="accent1"/>
                </a:solidFill>
                <a:ea typeface="+mn-lt"/>
                <a:cs typeface="+mn-lt"/>
              </a:rPr>
              <a:t>$(command)</a:t>
            </a:r>
          </a:p>
          <a:p>
            <a:r>
              <a:rPr lang="en-US" dirty="0">
                <a:solidFill>
                  <a:srgbClr val="000000"/>
                </a:solidFill>
                <a:ea typeface="+mn-lt"/>
                <a:cs typeface="+mn-lt"/>
              </a:rPr>
              <a:t>Another powerful tool is command substitution. </a:t>
            </a:r>
          </a:p>
          <a:p>
            <a:pPr lvl="1">
              <a:buFont typeface="Courier New" panose="020B0604020202020204" pitchFamily="34" charset="0"/>
              <a:buChar char="o"/>
            </a:pPr>
            <a:r>
              <a:rPr lang="en-US" dirty="0">
                <a:solidFill>
                  <a:srgbClr val="000000"/>
                </a:solidFill>
                <a:ea typeface="+mn-lt"/>
                <a:cs typeface="+mn-lt"/>
              </a:rPr>
              <a:t>Executes the given command and places that string literally into the given context.</a:t>
            </a:r>
            <a:endParaRPr lang="en-US">
              <a:ea typeface="+mn-lt"/>
              <a:cs typeface="+mn-lt"/>
            </a:endParaRPr>
          </a:p>
          <a:p>
            <a:r>
              <a:rPr lang="en-US" dirty="0">
                <a:solidFill>
                  <a:srgbClr val="000000"/>
                </a:solidFill>
                <a:ea typeface="+mn-lt"/>
                <a:cs typeface="+mn-lt"/>
              </a:rPr>
              <a:t>For example, to compile all Java files in the current directory and subdirectories recursively, we </a:t>
            </a:r>
            <a:r>
              <a:rPr lang="en-US" dirty="0">
                <a:ea typeface="+mn-lt"/>
                <a:cs typeface="+mn-lt"/>
              </a:rPr>
              <a:t>can </a:t>
            </a:r>
            <a:r>
              <a:rPr lang="en-US" dirty="0">
                <a:solidFill>
                  <a:srgbClr val="000000"/>
                </a:solidFill>
                <a:ea typeface="+mn-lt"/>
                <a:cs typeface="+mn-lt"/>
              </a:rPr>
              <a:t>run the following</a:t>
            </a:r>
            <a:endParaRPr lang="en-US" dirty="0">
              <a:ea typeface="+mn-lt"/>
              <a:cs typeface="+mn-lt"/>
            </a:endParaRPr>
          </a:p>
          <a:p>
            <a:pPr lvl="1">
              <a:buFont typeface="Courier New" panose="020B0604020202020204" pitchFamily="34" charset="0"/>
              <a:buChar char="o"/>
            </a:pPr>
            <a:r>
              <a:rPr lang="en-US" dirty="0">
                <a:solidFill>
                  <a:schemeClr val="accent1"/>
                </a:solidFill>
                <a:ea typeface="+mn-lt"/>
                <a:cs typeface="+mn-lt"/>
              </a:rPr>
              <a:t>$ </a:t>
            </a:r>
            <a:r>
              <a:rPr lang="en-US" dirty="0" err="1">
                <a:solidFill>
                  <a:schemeClr val="accent1"/>
                </a:solidFill>
                <a:ea typeface="+mn-lt"/>
                <a:cs typeface="+mn-lt"/>
              </a:rPr>
              <a:t>javac</a:t>
            </a:r>
            <a:r>
              <a:rPr lang="en-US" dirty="0">
                <a:solidFill>
                  <a:schemeClr val="accent1"/>
                </a:solidFill>
                <a:ea typeface="+mn-lt"/>
                <a:cs typeface="+mn-lt"/>
              </a:rPr>
              <a:t> $(find -name “*.java”)</a:t>
            </a:r>
            <a:endParaRPr lang="en-US" dirty="0">
              <a:solidFill>
                <a:schemeClr val="accent1"/>
              </a:solidFill>
              <a:cs typeface="Calibri"/>
            </a:endParaRPr>
          </a:p>
          <a:p>
            <a:endParaRPr lang="en-US">
              <a:cs typeface="Calibri" panose="020F0502020204030204"/>
            </a:endParaRPr>
          </a:p>
          <a:p>
            <a:endParaRPr lang="en-US">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30</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149286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Tee </a:t>
            </a:r>
          </a:p>
          <a:p>
            <a:pPr marL="457200" indent="-457200"/>
            <a:r>
              <a:rPr lang="en-US" dirty="0">
                <a:ea typeface="+mn-lt"/>
                <a:cs typeface="+mn-lt"/>
              </a:rPr>
              <a:t>Sometimes, we want to redirect the output of a command to both a file and to the console. Do </a:t>
            </a:r>
            <a:r>
              <a:rPr lang="en-US" dirty="0" err="1">
                <a:ea typeface="+mn-lt"/>
                <a:cs typeface="+mn-lt"/>
              </a:rPr>
              <a:t>do</a:t>
            </a:r>
            <a:r>
              <a:rPr lang="en-US" dirty="0">
                <a:ea typeface="+mn-lt"/>
                <a:cs typeface="+mn-lt"/>
              </a:rPr>
              <a:t> this, we can pipe the output of a command to tee</a:t>
            </a:r>
          </a:p>
          <a:p>
            <a:pPr marL="914400" lvl="1">
              <a:buFont typeface="Courier New" panose="020B0604020202020204" pitchFamily="34" charset="0"/>
              <a:buChar char="o"/>
            </a:pPr>
            <a:r>
              <a:rPr lang="en-US" dirty="0">
                <a:solidFill>
                  <a:schemeClr val="accent1"/>
                </a:solidFill>
                <a:ea typeface="+mn-lt"/>
                <a:cs typeface="+mn-lt"/>
              </a:rPr>
              <a:t>$ command | tee file.txt</a:t>
            </a:r>
            <a:endParaRPr lang="en-US" dirty="0">
              <a:solidFill>
                <a:schemeClr val="accent1"/>
              </a:solidFill>
              <a:cs typeface="Calibri"/>
            </a:endParaRPr>
          </a:p>
          <a:p>
            <a:pPr marL="457200" indent="-457200"/>
            <a:r>
              <a:rPr lang="en-US" dirty="0">
                <a:ea typeface="+mn-lt"/>
                <a:cs typeface="+mn-lt"/>
              </a:rPr>
              <a:t>To redirect both standard output and standard error to a file, and to the console, we use the following</a:t>
            </a:r>
          </a:p>
          <a:p>
            <a:pPr marL="914400" lvl="1">
              <a:buFont typeface="Courier New" panose="020B0604020202020204" pitchFamily="34" charset="0"/>
              <a:buChar char="o"/>
            </a:pPr>
            <a:r>
              <a:rPr lang="en-US" dirty="0">
                <a:solidFill>
                  <a:schemeClr val="accent1"/>
                </a:solidFill>
                <a:ea typeface="+mn-lt"/>
                <a:cs typeface="+mn-lt"/>
              </a:rPr>
              <a:t>$ command 2&gt;&amp;1 | tee file.txt</a:t>
            </a:r>
            <a:endParaRPr lang="en-US" dirty="0">
              <a:solidFill>
                <a:schemeClr val="accent1"/>
              </a:solidFill>
              <a:cs typeface="Calibri"/>
            </a:endParaRPr>
          </a:p>
          <a:p>
            <a:pPr marL="0" indent="0">
              <a:buNone/>
            </a:pPr>
            <a:endParaRPr lang="en-US" dirty="0">
              <a:cs typeface="Calibri"/>
            </a:endParaRPr>
          </a:p>
          <a:p>
            <a:endParaRPr lang="en-US">
              <a:cs typeface="Calibri" panose="020F0502020204030204"/>
            </a:endParaRPr>
          </a:p>
          <a:p>
            <a:endParaRPr lang="en-US">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31</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16029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cut</a:t>
            </a:r>
          </a:p>
          <a:p>
            <a:pPr marL="0" indent="0">
              <a:buNone/>
            </a:pPr>
            <a:r>
              <a:rPr lang="en-US" dirty="0">
                <a:solidFill>
                  <a:schemeClr val="accent1"/>
                </a:solidFill>
                <a:ea typeface="+mn-lt"/>
                <a:cs typeface="+mn-lt"/>
              </a:rPr>
              <a:t>cut -d&lt;DELIMITER&gt; -f&lt;FIELD&gt;</a:t>
            </a:r>
          </a:p>
          <a:p>
            <a:r>
              <a:rPr lang="en-US" dirty="0">
                <a:ea typeface="+mn-lt"/>
                <a:cs typeface="+mn-lt"/>
              </a:rPr>
              <a:t>cut is a simple program to split lines based on a given delimiter.</a:t>
            </a:r>
          </a:p>
          <a:p>
            <a:r>
              <a:rPr lang="en-US" dirty="0">
                <a:ea typeface="+mn-lt"/>
                <a:cs typeface="+mn-lt"/>
              </a:rPr>
              <a:t>For example, to split the string “</a:t>
            </a:r>
            <a:r>
              <a:rPr lang="en-US" dirty="0" err="1">
                <a:ea typeface="+mn-lt"/>
                <a:cs typeface="+mn-lt"/>
              </a:rPr>
              <a:t>a,b,c,d,e</a:t>
            </a:r>
            <a:r>
              <a:rPr lang="en-US" dirty="0">
                <a:ea typeface="+mn-lt"/>
                <a:cs typeface="+mn-lt"/>
              </a:rPr>
              <a:t>” on commas and get the second entry, we would use the following:</a:t>
            </a:r>
            <a:endParaRPr lang="en-US" dirty="0"/>
          </a:p>
          <a:p>
            <a:pPr lvl="1">
              <a:buFont typeface="Courier New" panose="020B0604020202020204" pitchFamily="34" charset="0"/>
              <a:buChar char="o"/>
            </a:pPr>
            <a:r>
              <a:rPr lang="en-US" dirty="0">
                <a:solidFill>
                  <a:schemeClr val="accent1"/>
                </a:solidFill>
                <a:ea typeface="+mn-lt"/>
                <a:cs typeface="+mn-lt"/>
              </a:rPr>
              <a:t>$ echo “</a:t>
            </a:r>
            <a:r>
              <a:rPr lang="en-US" err="1">
                <a:solidFill>
                  <a:schemeClr val="accent1"/>
                </a:solidFill>
                <a:ea typeface="+mn-lt"/>
                <a:cs typeface="+mn-lt"/>
              </a:rPr>
              <a:t>a,b,c,d,e</a:t>
            </a:r>
            <a:r>
              <a:rPr lang="en-US" dirty="0">
                <a:solidFill>
                  <a:schemeClr val="accent1"/>
                </a:solidFill>
                <a:ea typeface="+mn-lt"/>
                <a:cs typeface="+mn-lt"/>
              </a:rPr>
              <a:t>” | cut -d, -f2</a:t>
            </a:r>
            <a:endParaRPr lang="en-US">
              <a:solidFill>
                <a:schemeClr val="accent1"/>
              </a:solidFill>
              <a:cs typeface="Calibri"/>
            </a:endParaRPr>
          </a:p>
          <a:p>
            <a:r>
              <a:rPr lang="en-US" dirty="0">
                <a:ea typeface="+mn-lt"/>
                <a:cs typeface="+mn-lt"/>
              </a:rPr>
              <a:t>Note: the echo program simply prints the given string to standard out</a:t>
            </a:r>
            <a:endParaRPr lang="en-US" dirty="0"/>
          </a:p>
          <a:p>
            <a:pPr marL="457200" indent="-457200"/>
            <a:endParaRPr lang="en-US" dirty="0">
              <a:cs typeface="Calibri" panose="020F0502020204030204"/>
            </a:endParaRPr>
          </a:p>
          <a:p>
            <a:pPr marL="0" indent="0">
              <a:buNone/>
            </a:pPr>
            <a:endParaRPr lang="en-US" dirty="0">
              <a:solidFill>
                <a:srgbClr val="000000"/>
              </a:solidFill>
              <a:cs typeface="Calibri"/>
            </a:endParaRPr>
          </a:p>
          <a:p>
            <a:endParaRPr lang="en-US">
              <a:cs typeface="Calibri"/>
            </a:endParaRPr>
          </a:p>
          <a:p>
            <a:endParaRPr lang="en-US">
              <a:cs typeface="Calibri"/>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32</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442867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Logs</a:t>
            </a:r>
          </a:p>
          <a:p>
            <a:r>
              <a:rPr lang="en-US" dirty="0">
                <a:solidFill>
                  <a:srgbClr val="000000"/>
                </a:solidFill>
                <a:ea typeface="+mn-lt"/>
                <a:cs typeface="+mn-lt"/>
              </a:rPr>
              <a:t>In DevOps, it is common to provide/look at the logs</a:t>
            </a:r>
            <a:endParaRPr lang="en-US" dirty="0"/>
          </a:p>
          <a:p>
            <a:pPr lvl="1">
              <a:buFont typeface="Courier New" panose="020B0604020202020204" pitchFamily="34" charset="0"/>
              <a:buChar char="o"/>
            </a:pPr>
            <a:r>
              <a:rPr lang="en-US" dirty="0">
                <a:cs typeface="Calibri"/>
              </a:rPr>
              <a:t>Provides a status report of a process</a:t>
            </a:r>
          </a:p>
          <a:p>
            <a:r>
              <a:rPr lang="en-US" dirty="0">
                <a:cs typeface="Calibri"/>
              </a:rPr>
              <a:t>Dev</a:t>
            </a:r>
          </a:p>
          <a:p>
            <a:pPr lvl="1">
              <a:buFont typeface="Courier New" panose="020B0604020202020204" pitchFamily="34" charset="0"/>
              <a:buChar char="o"/>
            </a:pPr>
            <a:r>
              <a:rPr lang="en-US" dirty="0">
                <a:cs typeface="Calibri"/>
              </a:rPr>
              <a:t>Important to include useful logging information to the program</a:t>
            </a:r>
          </a:p>
          <a:p>
            <a:r>
              <a:rPr lang="en-US" dirty="0">
                <a:cs typeface="Calibri"/>
              </a:rPr>
              <a:t>Ops</a:t>
            </a:r>
          </a:p>
          <a:p>
            <a:pPr lvl="1">
              <a:buFont typeface="Courier New" panose="020B0604020202020204" pitchFamily="34" charset="0"/>
              <a:buChar char="o"/>
            </a:pPr>
            <a:r>
              <a:rPr lang="en-US" dirty="0">
                <a:cs typeface="Calibri"/>
              </a:rPr>
              <a:t>Look at the logs, may need filters to get around large file logs</a:t>
            </a:r>
          </a:p>
          <a:p>
            <a:pPr lvl="1">
              <a:buFont typeface="Courier New" panose="020B0604020202020204" pitchFamily="34" charset="0"/>
              <a:buChar char="o"/>
            </a:pPr>
            <a:r>
              <a:rPr lang="en-US" dirty="0">
                <a:cs typeface="Calibri"/>
              </a:rPr>
              <a:t>For example – watch the logs of a process run with focus on </a:t>
            </a:r>
            <a:r>
              <a:rPr lang="en-US" b="1" dirty="0">
                <a:cs typeface="Calibri" panose="020F0502020204030204"/>
              </a:rPr>
              <a:t>text</a:t>
            </a:r>
            <a:endParaRPr lang="en-US" dirty="0">
              <a:cs typeface="Calibri" panose="020F0502020204030204"/>
            </a:endParaRPr>
          </a:p>
          <a:p>
            <a:pPr lvl="2">
              <a:buFont typeface="Wingdings" panose="020B0604020202020204" pitchFamily="34" charset="0"/>
              <a:buChar char="§"/>
            </a:pPr>
            <a:r>
              <a:rPr lang="en-US" dirty="0">
                <a:solidFill>
                  <a:schemeClr val="accent1"/>
                </a:solidFill>
                <a:cs typeface="Calibri" panose="020F0502020204030204"/>
              </a:rPr>
              <a:t>$ tail –f </a:t>
            </a:r>
            <a:r>
              <a:rPr lang="en-US" dirty="0" err="1">
                <a:solidFill>
                  <a:schemeClr val="accent1"/>
                </a:solidFill>
                <a:cs typeface="Calibri" panose="020F0502020204030204"/>
              </a:rPr>
              <a:t>log_file</a:t>
            </a:r>
            <a:r>
              <a:rPr lang="en-US" dirty="0">
                <a:solidFill>
                  <a:schemeClr val="accent1"/>
                </a:solidFill>
                <a:cs typeface="Calibri" panose="020F0502020204030204"/>
              </a:rPr>
              <a:t> | grep "text"</a:t>
            </a:r>
          </a:p>
          <a:p>
            <a:pPr lvl="1">
              <a:buFont typeface="Courier New" panose="020B0604020202020204" pitchFamily="34" charset="0"/>
              <a:buChar char="o"/>
            </a:pPr>
            <a:endParaRPr lang="en-US" dirty="0">
              <a:cs typeface="Calibri" panose="020F0502020204030204"/>
            </a:endParaRPr>
          </a:p>
          <a:p>
            <a:endParaRPr lang="en-US">
              <a:cs typeface="Calibri" panose="020F0502020204030204"/>
            </a:endParaRPr>
          </a:p>
          <a:p>
            <a:endParaRPr lang="en-US">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33</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2436886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panose="020F0502020204030204"/>
              </a:rPr>
              <a:t>ssh (Secure Shell)</a:t>
            </a:r>
          </a:p>
          <a:p>
            <a:r>
              <a:rPr lang="en-US" dirty="0">
                <a:solidFill>
                  <a:srgbClr val="000000"/>
                </a:solidFill>
                <a:cs typeface="Calibri" panose="020F0502020204030204"/>
              </a:rPr>
              <a:t>A command used to log into a remote machine, transfer files between machines and execute commands on the remote machine</a:t>
            </a:r>
          </a:p>
          <a:p>
            <a:pPr lvl="1">
              <a:buFont typeface="Courier New" panose="020B0604020202020204" pitchFamily="34" charset="0"/>
              <a:buChar char="o"/>
            </a:pPr>
            <a:r>
              <a:rPr lang="en-US" dirty="0">
                <a:solidFill>
                  <a:schemeClr val="accent1"/>
                </a:solidFill>
                <a:cs typeface="Calibri" panose="020F0502020204030204"/>
              </a:rPr>
              <a:t>$ ssh </a:t>
            </a:r>
            <a:r>
              <a:rPr lang="en-US" dirty="0" err="1">
                <a:solidFill>
                  <a:schemeClr val="accent1"/>
                </a:solidFill>
                <a:cs typeface="Calibri" panose="020F0502020204030204"/>
              </a:rPr>
              <a:t>username@host</a:t>
            </a:r>
            <a:endParaRPr lang="en-US">
              <a:solidFill>
                <a:schemeClr val="accent1"/>
              </a:solidFill>
              <a:cs typeface="Calibri" panose="020F0502020204030204"/>
            </a:endParaRPr>
          </a:p>
          <a:p>
            <a:pPr lvl="1">
              <a:buFont typeface="Courier New" panose="020B0604020202020204" pitchFamily="34" charset="0"/>
              <a:buChar char="o"/>
            </a:pPr>
            <a:r>
              <a:rPr lang="en-US" dirty="0">
                <a:solidFill>
                  <a:schemeClr val="accent1"/>
                </a:solidFill>
                <a:ea typeface="+mn-lt"/>
                <a:cs typeface="+mn-lt"/>
              </a:rPr>
              <a:t>$ ssh </a:t>
            </a:r>
            <a:r>
              <a:rPr lang="en-US" dirty="0" err="1">
                <a:solidFill>
                  <a:schemeClr val="accent1"/>
                </a:solidFill>
                <a:ea typeface="+mn-lt"/>
                <a:cs typeface="+mn-lt"/>
              </a:rPr>
              <a:t>username@host</a:t>
            </a:r>
            <a:r>
              <a:rPr lang="en-US" dirty="0">
                <a:solidFill>
                  <a:schemeClr val="accent1"/>
                </a:solidFill>
                <a:ea typeface="+mn-lt"/>
                <a:cs typeface="+mn-lt"/>
              </a:rPr>
              <a:t> ls /</a:t>
            </a:r>
            <a:r>
              <a:rPr lang="en-US" dirty="0" err="1">
                <a:solidFill>
                  <a:schemeClr val="accent1"/>
                </a:solidFill>
                <a:ea typeface="+mn-lt"/>
                <a:cs typeface="+mn-lt"/>
              </a:rPr>
              <a:t>tmp</a:t>
            </a:r>
            <a:r>
              <a:rPr lang="en-US" dirty="0">
                <a:solidFill>
                  <a:schemeClr val="accent1"/>
                </a:solidFill>
                <a:ea typeface="+mn-lt"/>
                <a:cs typeface="+mn-lt"/>
              </a:rPr>
              <a:t>/doc</a:t>
            </a:r>
            <a:endParaRPr lang="en-US" dirty="0">
              <a:solidFill>
                <a:schemeClr val="accent1"/>
              </a:solidFill>
              <a:cs typeface="Calibri" panose="020F0502020204030204"/>
            </a:endParaRPr>
          </a:p>
          <a:p>
            <a:r>
              <a:rPr lang="en-US" dirty="0">
                <a:cs typeface="Calibri" panose="020F0502020204030204"/>
              </a:rPr>
              <a:t>By default, runs on TCP/IP port 22</a:t>
            </a:r>
          </a:p>
          <a:p>
            <a:r>
              <a:rPr lang="en-US" dirty="0">
                <a:cs typeface="Calibri" panose="020F0502020204030204"/>
              </a:rPr>
              <a:t>You will need an SSH client on the local machine</a:t>
            </a:r>
          </a:p>
          <a:p>
            <a:r>
              <a:rPr lang="en-US" dirty="0">
                <a:cs typeface="Calibri" panose="020F0502020204030204"/>
              </a:rPr>
              <a:t>More options – check the man pages</a:t>
            </a:r>
          </a:p>
          <a:p>
            <a:pPr lvl="1">
              <a:buFont typeface="Courier New" panose="020B0604020202020204" pitchFamily="34" charset="0"/>
              <a:buChar char="o"/>
            </a:pPr>
            <a:endParaRPr lang="en-US" dirty="0">
              <a:cs typeface="Calibri" panose="020F0502020204030204"/>
            </a:endParaRPr>
          </a:p>
          <a:p>
            <a:endParaRPr lang="en-US">
              <a:cs typeface="Calibri" panose="020F0502020204030204"/>
            </a:endParaRPr>
          </a:p>
          <a:p>
            <a:endParaRPr lang="en-US">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34</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3729782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a:xfrm>
            <a:off x="838200" y="365125"/>
            <a:ext cx="10515600" cy="1084085"/>
          </a:xfrm>
        </p:spPr>
        <p:txBody>
          <a:bodyPr/>
          <a:lstStyle/>
          <a:p>
            <a:r>
              <a:rPr lang="en-US" dirty="0">
                <a:solidFill>
                  <a:srgbClr val="B20204"/>
                </a:solidFill>
                <a:latin typeface="+mn-lt"/>
              </a:rPr>
              <a:t>Conclusion</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267541"/>
            <a:ext cx="10515600" cy="4539154"/>
          </a:xfrm>
        </p:spPr>
        <p:txBody>
          <a:bodyPr vert="horz" lIns="91440" tIns="45720" rIns="91440" bIns="45720" rtlCol="0" anchor="t">
            <a:normAutofit/>
          </a:bodyPr>
          <a:lstStyle/>
          <a:p>
            <a:pPr marL="0" indent="0">
              <a:buNone/>
            </a:pPr>
            <a:r>
              <a:rPr lang="en-US" b="1" dirty="0">
                <a:cs typeface="Calibri"/>
              </a:rPr>
              <a:t>Fundamentals of Linux</a:t>
            </a:r>
          </a:p>
          <a:p>
            <a:pPr marL="457200" indent="-457200"/>
            <a:r>
              <a:rPr lang="en-US" dirty="0">
                <a:cs typeface="Calibri"/>
              </a:rPr>
              <a:t>Introduction to Linux</a:t>
            </a:r>
          </a:p>
          <a:p>
            <a:pPr marL="457200" indent="-457200"/>
            <a:r>
              <a:rPr lang="en-US">
                <a:cs typeface="Calibri"/>
              </a:rPr>
              <a:t>Shell Commands</a:t>
            </a:r>
            <a:endParaRPr lang="en-US" dirty="0">
              <a:cs typeface="Calibri"/>
            </a:endParaRPr>
          </a:p>
          <a:p>
            <a:pPr marL="0" indent="0">
              <a:buNone/>
            </a:pPr>
            <a:endParaRPr lang="en-US" b="1" dirty="0">
              <a:cs typeface="Calibri"/>
            </a:endParaRPr>
          </a:p>
          <a:p>
            <a:pPr marL="0" indent="0">
              <a:buNone/>
            </a:pPr>
            <a:r>
              <a:rPr lang="en-US" b="1" dirty="0">
                <a:cs typeface="Calibri"/>
              </a:rPr>
              <a:t>Exercise</a:t>
            </a:r>
          </a:p>
          <a:p>
            <a:pPr marL="457200" indent="-457200"/>
            <a:r>
              <a:rPr lang="en-US" dirty="0">
                <a:cs typeface="Calibri"/>
              </a:rPr>
              <a:t>To be uploaded to MUELE</a:t>
            </a:r>
            <a:endParaRPr lang="en-US" b="1" dirty="0">
              <a:cs typeface="Calibri"/>
            </a:endParaRPr>
          </a:p>
          <a:p>
            <a:pPr marL="0" indent="0">
              <a:buNone/>
            </a:pPr>
            <a:endParaRPr lang="en-US" b="1" dirty="0">
              <a:cs typeface="Calibri"/>
            </a:endParaRPr>
          </a:p>
          <a:p>
            <a:pPr marL="457200" indent="-457200"/>
            <a:r>
              <a:rPr lang="en-US" b="1">
                <a:cs typeface="Calibri"/>
              </a:rPr>
              <a:t>Next Week</a:t>
            </a:r>
            <a:endParaRPr lang="en-US">
              <a:cs typeface="Calibri"/>
            </a:endParaRPr>
          </a:p>
          <a:p>
            <a:pPr marL="914400" lvl="1">
              <a:buFont typeface="Courier New" panose="020B0604020202020204" pitchFamily="34" charset="0"/>
              <a:buChar char="o"/>
            </a:pPr>
            <a:r>
              <a:rPr lang="en-US" b="1" dirty="0">
                <a:cs typeface="Calibri"/>
              </a:rPr>
              <a:t>git fundamentals </a:t>
            </a:r>
            <a:endParaRPr lang="en-US" dirty="0">
              <a:cs typeface="Calibri" panose="020F0502020204030204"/>
            </a:endParaRPr>
          </a:p>
          <a:p>
            <a:pPr lvl="1">
              <a:buFont typeface="Courier New" panose="020B0604020202020204" pitchFamily="34" charset="0"/>
              <a:buChar char="o"/>
            </a:pPr>
            <a:endParaRPr lang="en-US" dirty="0">
              <a:cs typeface="Calibri" panose="020F0502020204030204"/>
            </a:endParaRPr>
          </a:p>
          <a:p>
            <a:endParaRPr lang="en-US">
              <a:cs typeface="Calibri" panose="020F0502020204030204"/>
            </a:endParaRPr>
          </a:p>
          <a:p>
            <a:endParaRPr lang="en-US">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35</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41687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noProof="0" dirty="0">
                <a:solidFill>
                  <a:srgbClr val="B20204"/>
                </a:solidFill>
                <a:latin typeface="+mn-lt"/>
              </a:rPr>
              <a:t>Contact</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vert="horz" lIns="91440" tIns="45720" rIns="91440" bIns="45720" rtlCol="0" anchor="t">
            <a:normAutofit/>
          </a:bodyPr>
          <a:lstStyle/>
          <a:p>
            <a:pPr marL="0" indent="0">
              <a:buNone/>
            </a:pPr>
            <a:r>
              <a:rPr lang="en-US" sz="2000" dirty="0"/>
              <a:t>Alex </a:t>
            </a:r>
            <a:r>
              <a:rPr lang="en-US" sz="2000" dirty="0" err="1"/>
              <a:t>Mwotil</a:t>
            </a:r>
            <a:endParaRPr lang="en-US" dirty="0" err="1"/>
          </a:p>
          <a:p>
            <a:pPr marL="0" indent="0">
              <a:buNone/>
            </a:pPr>
            <a:r>
              <a:rPr lang="en-US" sz="2000" dirty="0">
                <a:cs typeface="Calibri"/>
                <a:hlinkClick r:id="rId2"/>
              </a:rPr>
              <a:t>alex.mwotil@mak.ac.ug</a:t>
            </a:r>
            <a:r>
              <a:rPr lang="en-US" sz="2000" dirty="0">
                <a:cs typeface="Calibri"/>
              </a:rPr>
              <a:t> </a:t>
            </a: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36</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5CF864F8-2026-41A4-A077-6466CF1B2E54}"/>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2443608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40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6259398" cy="369332"/>
          </a:xfrm>
          <a:prstGeom prst="rect">
            <a:avLst/>
          </a:prstGeom>
          <a:solidFill>
            <a:srgbClr val="0070C0"/>
          </a:solidFill>
          <a:ln>
            <a:noFill/>
          </a:ln>
        </p:spPr>
        <p:txBody>
          <a:bodyPr wrap="square" rtlCol="0">
            <a:spAutoFit/>
          </a:bodyPr>
          <a:lstStyle/>
          <a:p>
            <a:endParaRPr lang="en-US"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noProof="0" dirty="0">
                <a:solidFill>
                  <a:srgbClr val="B20204"/>
                </a:solidFill>
                <a:latin typeface="+mn-lt"/>
              </a:rPr>
              <a:t>Creative Commons Attribution 4.0 International Public License</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lstStyle/>
          <a:p>
            <a:pPr marL="0" indent="0">
              <a:buNone/>
            </a:pPr>
            <a:r>
              <a:rPr lang="en-US" noProof="0" dirty="0"/>
              <a:t>AHUMAIN Course Material is licensed under the Creative Commons Attribution 4.0 International License. To view a copy of this license, visit http://creativecommons.org/licenses/by/4.0/ or send a letter to Creative Commons, PO Box 1866, Mountain View, CA 94042, USA.</a:t>
            </a:r>
          </a:p>
          <a:p>
            <a:pPr marL="0" indent="0">
              <a:buNone/>
            </a:pPr>
            <a:endParaRPr lang="en-US" dirty="0"/>
          </a:p>
          <a:p>
            <a:pPr marL="0" indent="0">
              <a:buNone/>
            </a:pPr>
            <a:endParaRPr lang="en-US" noProof="0"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4</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3C176D3E-4B0D-48F4-B178-8836383EDEB3}"/>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348202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6259398" cy="369332"/>
          </a:xfrm>
          <a:prstGeom prst="rect">
            <a:avLst/>
          </a:prstGeom>
          <a:solidFill>
            <a:srgbClr val="0070C0"/>
          </a:solidFill>
          <a:ln>
            <a:noFill/>
          </a:ln>
        </p:spPr>
        <p:txBody>
          <a:bodyPr wrap="square" rtlCol="0">
            <a:spAutoFit/>
          </a:bodyPr>
          <a:lstStyle/>
          <a:p>
            <a:endParaRPr lang="en-US"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noProof="0" dirty="0">
                <a:solidFill>
                  <a:srgbClr val="B20204"/>
                </a:solidFill>
                <a:latin typeface="+mn-lt"/>
              </a:rPr>
              <a:t>Creative Commons Attribution 4.0 International Public License</a:t>
            </a: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a:normAutofit fontScale="55000" lnSpcReduction="20000"/>
          </a:bodyPr>
          <a:lstStyle/>
          <a:p>
            <a:pPr marL="0" indent="0">
              <a:buNone/>
            </a:pPr>
            <a:r>
              <a:rPr lang="en-US" b="1" noProof="0" dirty="0">
                <a:solidFill>
                  <a:srgbClr val="B20204"/>
                </a:solidFill>
              </a:rPr>
              <a:t>You are free to:</a:t>
            </a:r>
          </a:p>
          <a:p>
            <a:pPr marL="0" indent="0">
              <a:buNone/>
            </a:pPr>
            <a:r>
              <a:rPr lang="en-US" noProof="0" dirty="0"/>
              <a:t>Share — copy and redistribute the material in any medium or format </a:t>
            </a:r>
          </a:p>
          <a:p>
            <a:pPr marL="0" indent="0">
              <a:buNone/>
            </a:pPr>
            <a:r>
              <a:rPr lang="en-US" noProof="0" dirty="0"/>
              <a:t>Adapt — remix, transform, and build upon the material for any purpose, even commercially. </a:t>
            </a:r>
          </a:p>
          <a:p>
            <a:pPr marL="0" indent="0">
              <a:buNone/>
            </a:pPr>
            <a:r>
              <a:rPr lang="en-US" noProof="0" dirty="0"/>
              <a:t>The licensor cannot revoke these freedoms as long as you follow the license terms.</a:t>
            </a:r>
          </a:p>
          <a:p>
            <a:pPr marL="0" indent="0">
              <a:buNone/>
            </a:pPr>
            <a:r>
              <a:rPr lang="en-US" noProof="0" dirty="0"/>
              <a:t>________________________________________</a:t>
            </a:r>
          </a:p>
          <a:p>
            <a:pPr marL="0" indent="0">
              <a:buNone/>
            </a:pPr>
            <a:r>
              <a:rPr lang="en-US" b="1" noProof="0" dirty="0">
                <a:solidFill>
                  <a:srgbClr val="B20204"/>
                </a:solidFill>
              </a:rPr>
              <a:t>Under the following terms:</a:t>
            </a:r>
          </a:p>
          <a:p>
            <a:pPr marL="0" indent="0">
              <a:buNone/>
            </a:pPr>
            <a:r>
              <a:rPr lang="en-US" noProof="0" dirty="0"/>
              <a:t>Attribution — You must give appropriate credit, provide a link to the license, and indicate if changes were made. You may do so in any reasonable manner, but not in any way that suggests the licensor endorses you or your use. </a:t>
            </a:r>
          </a:p>
          <a:p>
            <a:pPr marL="0" indent="0">
              <a:buNone/>
            </a:pPr>
            <a:r>
              <a:rPr lang="en-US" noProof="0" dirty="0"/>
              <a:t>No additional restrictions — You may not apply legal terms or technological measures that legally restrict others from doing anything the license permits. </a:t>
            </a:r>
          </a:p>
          <a:p>
            <a:pPr marL="0" indent="0">
              <a:buNone/>
            </a:pPr>
            <a:r>
              <a:rPr lang="en-US" noProof="0" dirty="0"/>
              <a:t>________________________________________</a:t>
            </a:r>
          </a:p>
          <a:p>
            <a:pPr marL="0" indent="0">
              <a:buNone/>
            </a:pPr>
            <a:r>
              <a:rPr lang="en-US" b="1" noProof="0" dirty="0">
                <a:solidFill>
                  <a:srgbClr val="B20204"/>
                </a:solidFill>
              </a:rPr>
              <a:t>Notices: </a:t>
            </a:r>
          </a:p>
          <a:p>
            <a:pPr marL="0" indent="0">
              <a:buNone/>
            </a:pPr>
            <a:r>
              <a:rPr lang="en-US" noProof="0" dirty="0"/>
              <a:t>You do not have to comply with the license for elements of the material in the public domain or where your use is permitted by an applicable exception or limitation. </a:t>
            </a:r>
          </a:p>
          <a:p>
            <a:pPr marL="0" indent="0">
              <a:buNone/>
            </a:pPr>
            <a:r>
              <a:rPr lang="en-US" noProof="0" dirty="0"/>
              <a:t>No warranties are given. The license may not give you all of the permissions necessary for your intended use. For example, other rights such as publicity, privacy, or moral rights may limit how you use the material.</a:t>
            </a:r>
          </a:p>
          <a:p>
            <a:pPr marL="0" indent="0">
              <a:buNone/>
            </a:pPr>
            <a:endParaRPr lang="en-US" dirty="0"/>
          </a:p>
          <a:p>
            <a:pPr marL="0" indent="0">
              <a:buNone/>
            </a:pPr>
            <a:endParaRPr lang="en-US" noProof="0" dirty="0"/>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5</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3C176D3E-4B0D-48F4-B178-8836383EDEB3}"/>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119756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Unix &amp; Linux</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vert="horz" lIns="91440" tIns="45720" rIns="91440" bIns="45720" rtlCol="0" anchor="t">
            <a:normAutofit/>
          </a:bodyPr>
          <a:lstStyle/>
          <a:p>
            <a:r>
              <a:rPr lang="en-US" b="1" dirty="0">
                <a:cs typeface="Calibri"/>
              </a:rPr>
              <a:t>Unix</a:t>
            </a:r>
            <a:endParaRPr lang="en-US" b="1" noProof="0" dirty="0"/>
          </a:p>
          <a:p>
            <a:pPr lvl="1">
              <a:buFont typeface="Courier New" panose="020B0604020202020204" pitchFamily="34" charset="0"/>
              <a:buChar char="o"/>
            </a:pPr>
            <a:r>
              <a:rPr lang="en-US" dirty="0">
                <a:ea typeface="+mn-lt"/>
                <a:cs typeface="+mn-lt"/>
              </a:rPr>
              <a:t>Developed in 1969 at Bell Labs by Dennis Ritchie and Ken Thompson</a:t>
            </a:r>
          </a:p>
          <a:p>
            <a:pPr lvl="1">
              <a:buFont typeface="Courier New" panose="020B0604020202020204" pitchFamily="34" charset="0"/>
              <a:buChar char="o"/>
            </a:pPr>
            <a:r>
              <a:rPr lang="en-US" dirty="0">
                <a:ea typeface="+mn-lt"/>
                <a:cs typeface="+mn-lt"/>
              </a:rPr>
              <a:t>Key Ideas</a:t>
            </a:r>
          </a:p>
          <a:p>
            <a:pPr lvl="2">
              <a:buFont typeface="Wingdings" panose="020B0604020202020204" pitchFamily="34" charset="0"/>
              <a:buChar char="§"/>
            </a:pPr>
            <a:r>
              <a:rPr lang="en-US" dirty="0">
                <a:ea typeface="+mn-lt"/>
                <a:cs typeface="+mn-lt"/>
              </a:rPr>
              <a:t>“Everything is a file”</a:t>
            </a:r>
            <a:endParaRPr lang="en-US" dirty="0">
              <a:cs typeface="Calibri" panose="020F0502020204030204"/>
            </a:endParaRPr>
          </a:p>
          <a:p>
            <a:pPr lvl="2">
              <a:buFont typeface="Wingdings" panose="020B0604020202020204" pitchFamily="34" charset="0"/>
              <a:buChar char="§"/>
            </a:pPr>
            <a:r>
              <a:rPr lang="en-US" dirty="0">
                <a:ea typeface="+mn-lt"/>
                <a:cs typeface="+mn-lt"/>
              </a:rPr>
              <a:t>Multiple users, hierarchical file system</a:t>
            </a:r>
            <a:endParaRPr lang="en-US">
              <a:cs typeface="Calibri"/>
            </a:endParaRPr>
          </a:p>
          <a:p>
            <a:pPr lvl="2">
              <a:buFont typeface="Wingdings" panose="020B0604020202020204" pitchFamily="34" charset="0"/>
              <a:buChar char="§"/>
            </a:pPr>
            <a:r>
              <a:rPr lang="en-US" dirty="0">
                <a:ea typeface="+mn-lt"/>
                <a:cs typeface="+mn-lt"/>
              </a:rPr>
              <a:t>“Glueing” together lots of smaller files</a:t>
            </a:r>
            <a:endParaRPr lang="en-US">
              <a:cs typeface="Calibri"/>
            </a:endParaRPr>
          </a:p>
          <a:p>
            <a:pPr lvl="2">
              <a:buFont typeface="Wingdings" panose="020B0604020202020204" pitchFamily="34" charset="0"/>
              <a:buChar char="§"/>
            </a:pPr>
            <a:r>
              <a:rPr lang="en-US" dirty="0">
                <a:ea typeface="+mn-lt"/>
                <a:cs typeface="+mn-lt"/>
              </a:rPr>
              <a:t>Documentation included</a:t>
            </a:r>
            <a:endParaRPr lang="en-US">
              <a:cs typeface="Calibri"/>
            </a:endParaRPr>
          </a:p>
          <a:p>
            <a:pPr lvl="1"/>
            <a:r>
              <a:rPr lang="en-US" dirty="0">
                <a:ea typeface="+mn-lt"/>
                <a:cs typeface="+mn-lt"/>
              </a:rPr>
              <a:t>macOS is a </a:t>
            </a:r>
            <a:r>
              <a:rPr lang="en-US" dirty="0" err="1">
                <a:ea typeface="+mn-lt"/>
                <a:cs typeface="+mn-lt"/>
              </a:rPr>
              <a:t>unix</a:t>
            </a:r>
            <a:r>
              <a:rPr lang="en-US" dirty="0">
                <a:ea typeface="+mn-lt"/>
                <a:cs typeface="+mn-lt"/>
              </a:rPr>
              <a:t> operating system in disguise!</a:t>
            </a:r>
            <a:endParaRPr lang="en-US" dirty="0"/>
          </a:p>
          <a:p>
            <a:r>
              <a:rPr lang="en-US" b="1" dirty="0">
                <a:cs typeface="Calibri" panose="020F0502020204030204"/>
              </a:rPr>
              <a:t>Linux</a:t>
            </a:r>
            <a:endParaRPr lang="en-US" b="1" noProof="0" dirty="0">
              <a:cs typeface="Calibri" panose="020F0502020204030204"/>
            </a:endParaRPr>
          </a:p>
          <a:p>
            <a:pPr lvl="1"/>
            <a:r>
              <a:rPr lang="en-US" dirty="0">
                <a:ea typeface="+mn-lt"/>
                <a:cs typeface="+mn-lt"/>
              </a:rPr>
              <a:t>Developed in 1992 by Linus Torvalds, who also developed git!</a:t>
            </a:r>
            <a:endParaRPr lang="en-US" dirty="0">
              <a:cs typeface="Calibri" panose="020F0502020204030204"/>
            </a:endParaRPr>
          </a:p>
          <a:p>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6</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98471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p:txBody>
          <a:bodyPr vert="horz" lIns="91440" tIns="45720" rIns="91440" bIns="45720" rtlCol="0" anchor="t">
            <a:normAutofit/>
          </a:bodyPr>
          <a:lstStyle/>
          <a:p>
            <a:r>
              <a:rPr lang="en-US" dirty="0">
                <a:cs typeface="Calibri"/>
              </a:rPr>
              <a:t>Interactive program that allows users to interface with the operating system and applications</a:t>
            </a:r>
          </a:p>
          <a:p>
            <a:r>
              <a:rPr lang="en-US" b="1" dirty="0">
                <a:cs typeface="Calibri" panose="020F0502020204030204"/>
              </a:rPr>
              <a:t>Shell over GUI</a:t>
            </a:r>
            <a:endParaRPr lang="en-US" dirty="0">
              <a:cs typeface="Calibri" panose="020F0502020204030204"/>
            </a:endParaRPr>
          </a:p>
          <a:p>
            <a:pPr lvl="1"/>
            <a:r>
              <a:rPr lang="en-US" dirty="0">
                <a:cs typeface="Calibri" panose="020F0502020204030204"/>
              </a:rPr>
              <a:t>Many</a:t>
            </a:r>
            <a:r>
              <a:rPr lang="en-US" dirty="0">
                <a:ea typeface="+mn-lt"/>
                <a:cs typeface="+mn-lt"/>
              </a:rPr>
              <a:t> complicated tasks are easier to do on the command line</a:t>
            </a:r>
            <a:endParaRPr lang="en-US" dirty="0">
              <a:cs typeface="Calibri" panose="020F0502020204030204"/>
            </a:endParaRPr>
          </a:p>
          <a:p>
            <a:pPr lvl="2">
              <a:buFont typeface="Wingdings" panose="020B0604020202020204" pitchFamily="34" charset="0"/>
              <a:buChar char="§"/>
            </a:pPr>
            <a:r>
              <a:rPr lang="en-US" dirty="0">
                <a:ea typeface="+mn-lt"/>
                <a:cs typeface="+mn-lt"/>
              </a:rPr>
              <a:t>Useful for working on remote servers</a:t>
            </a:r>
            <a:endParaRPr lang="en-US" dirty="0">
              <a:cs typeface="Calibri"/>
            </a:endParaRPr>
          </a:p>
          <a:p>
            <a:pPr lvl="2">
              <a:buFont typeface="Wingdings" panose="020B0604020202020204" pitchFamily="34" charset="0"/>
              <a:buChar char="§"/>
            </a:pPr>
            <a:r>
              <a:rPr lang="en-US" dirty="0">
                <a:ea typeface="+mn-lt"/>
                <a:cs typeface="+mn-lt"/>
              </a:rPr>
              <a:t>Programmable</a:t>
            </a:r>
            <a:endParaRPr lang="en-US">
              <a:cs typeface="Calibri"/>
            </a:endParaRPr>
          </a:p>
          <a:p>
            <a:pPr lvl="2">
              <a:buFont typeface="Wingdings" panose="020B0604020202020204" pitchFamily="34" charset="0"/>
              <a:buChar char="§"/>
            </a:pPr>
            <a:r>
              <a:rPr lang="en-US" dirty="0">
                <a:ea typeface="+mn-lt"/>
                <a:cs typeface="+mn-lt"/>
              </a:rPr>
              <a:t>Customizable</a:t>
            </a:r>
            <a:endParaRPr lang="en-US" dirty="0">
              <a:cs typeface="Calibri" panose="020F0502020204030204"/>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7</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spTree>
    <p:extLst>
      <p:ext uri="{BB962C8B-B14F-4D97-AF65-F5344CB8AC3E}">
        <p14:creationId xmlns:p14="http://schemas.microsoft.com/office/powerpoint/2010/main" val="28618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Basic Shell Commands</a:t>
            </a:r>
            <a:endParaRPr lang="en-US" dirty="0">
              <a:cs typeface="Calibri" panose="020F0502020204030204"/>
            </a:endParaRP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8</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A90351CD-9549-5BDD-E648-CD721FFC8E99}"/>
              </a:ext>
            </a:extLst>
          </p:cNvPr>
          <p:cNvGraphicFramePr>
            <a:graphicFrameLocks noGrp="1"/>
          </p:cNvGraphicFramePr>
          <p:nvPr>
            <p:extLst>
              <p:ext uri="{D42A27DB-BD31-4B8C-83A1-F6EECF244321}">
                <p14:modId xmlns:p14="http://schemas.microsoft.com/office/powerpoint/2010/main" val="3018493712"/>
              </p:ext>
            </p:extLst>
          </p:nvPr>
        </p:nvGraphicFramePr>
        <p:xfrm>
          <a:off x="1003479" y="1990858"/>
          <a:ext cx="7887530" cy="4343392"/>
        </p:xfrm>
        <a:graphic>
          <a:graphicData uri="http://schemas.openxmlformats.org/drawingml/2006/table">
            <a:tbl>
              <a:tblPr bandRow="1">
                <a:tableStyleId>{7DF18680-E054-41AD-8BC1-D1AEF772440D}</a:tableStyleId>
              </a:tblPr>
              <a:tblGrid>
                <a:gridCol w="3943765">
                  <a:extLst>
                    <a:ext uri="{9D8B030D-6E8A-4147-A177-3AD203B41FA5}">
                      <a16:colId xmlns:a16="http://schemas.microsoft.com/office/drawing/2014/main" val="26759432"/>
                    </a:ext>
                  </a:extLst>
                </a:gridCol>
                <a:gridCol w="3943765">
                  <a:extLst>
                    <a:ext uri="{9D8B030D-6E8A-4147-A177-3AD203B41FA5}">
                      <a16:colId xmlns:a16="http://schemas.microsoft.com/office/drawing/2014/main" val="453200105"/>
                    </a:ext>
                  </a:extLst>
                </a:gridCol>
              </a:tblGrid>
              <a:tr h="380212">
                <a:tc>
                  <a:txBody>
                    <a:bodyPr/>
                    <a:lstStyle/>
                    <a:p>
                      <a:pPr algn="ctr" rtl="0" fontAlgn="t">
                        <a:spcBef>
                          <a:spcPts val="0"/>
                        </a:spcBef>
                        <a:spcAft>
                          <a:spcPts val="0"/>
                        </a:spcAft>
                      </a:pPr>
                      <a:r>
                        <a:rPr lang="en-US" sz="1600" b="1" dirty="0">
                          <a:effectLst/>
                        </a:rPr>
                        <a:t>command</a:t>
                      </a:r>
                    </a:p>
                  </a:txBody>
                  <a:tcPr marL="95250" marR="95250" marT="95250" marB="95250"/>
                </a:tc>
                <a:tc>
                  <a:txBody>
                    <a:bodyPr/>
                    <a:lstStyle/>
                    <a:p>
                      <a:pPr algn="ctr" rtl="0" fontAlgn="t">
                        <a:spcBef>
                          <a:spcPts val="0"/>
                        </a:spcBef>
                        <a:spcAft>
                          <a:spcPts val="0"/>
                        </a:spcAft>
                      </a:pPr>
                      <a:r>
                        <a:rPr lang="en-US" sz="1600" b="1" dirty="0">
                          <a:effectLst/>
                        </a:rPr>
                        <a:t>description</a:t>
                      </a:r>
                    </a:p>
                  </a:txBody>
                  <a:tcPr marL="95250" marR="95250" marT="95250" marB="95250"/>
                </a:tc>
                <a:extLst>
                  <a:ext uri="{0D108BD9-81ED-4DB2-BD59-A6C34878D82A}">
                    <a16:rowId xmlns:a16="http://schemas.microsoft.com/office/drawing/2014/main" val="3276616428"/>
                  </a:ext>
                </a:extLst>
              </a:tr>
              <a:tr h="380212">
                <a:tc>
                  <a:txBody>
                    <a:bodyPr/>
                    <a:lstStyle/>
                    <a:p>
                      <a:pPr rtl="0" fontAlgn="t">
                        <a:spcBef>
                          <a:spcPts val="0"/>
                        </a:spcBef>
                        <a:spcAft>
                          <a:spcPts val="0"/>
                        </a:spcAft>
                      </a:pPr>
                      <a:r>
                        <a:rPr lang="en-US" sz="1600" err="1">
                          <a:effectLst/>
                        </a:rPr>
                        <a:t>pwd</a:t>
                      </a:r>
                      <a:endParaRPr lang="en-US" sz="1600">
                        <a:effectLst/>
                      </a:endParaRPr>
                    </a:p>
                  </a:txBody>
                  <a:tcPr marL="95250" marR="95250" marT="95250" marB="95250"/>
                </a:tc>
                <a:tc>
                  <a:txBody>
                    <a:bodyPr/>
                    <a:lstStyle/>
                    <a:p>
                      <a:pPr rtl="0" fontAlgn="t">
                        <a:spcBef>
                          <a:spcPts val="0"/>
                        </a:spcBef>
                        <a:spcAft>
                          <a:spcPts val="0"/>
                        </a:spcAft>
                      </a:pPr>
                      <a:r>
                        <a:rPr lang="en-US" sz="1600" u="sng" dirty="0">
                          <a:effectLst/>
                        </a:rPr>
                        <a:t>P</a:t>
                      </a:r>
                      <a:r>
                        <a:rPr lang="en-US" sz="1600" dirty="0">
                          <a:effectLst/>
                        </a:rPr>
                        <a:t>rint current </a:t>
                      </a:r>
                      <a:r>
                        <a:rPr lang="en-US" sz="1600" u="sng" dirty="0">
                          <a:effectLst/>
                        </a:rPr>
                        <a:t>w</a:t>
                      </a:r>
                      <a:r>
                        <a:rPr lang="en-US" sz="1600" dirty="0">
                          <a:effectLst/>
                        </a:rPr>
                        <a:t>orking </a:t>
                      </a:r>
                      <a:r>
                        <a:rPr lang="en-US" sz="1600" u="sng" dirty="0">
                          <a:effectLst/>
                        </a:rPr>
                        <a:t>d</a:t>
                      </a:r>
                      <a:r>
                        <a:rPr lang="en-US" sz="1600" dirty="0">
                          <a:effectLst/>
                        </a:rPr>
                        <a:t>irectory</a:t>
                      </a:r>
                    </a:p>
                  </a:txBody>
                  <a:tcPr marL="95250" marR="95250" marT="95250" marB="95250"/>
                </a:tc>
                <a:extLst>
                  <a:ext uri="{0D108BD9-81ED-4DB2-BD59-A6C34878D82A}">
                    <a16:rowId xmlns:a16="http://schemas.microsoft.com/office/drawing/2014/main" val="3904183401"/>
                  </a:ext>
                </a:extLst>
              </a:tr>
              <a:tr h="380212">
                <a:tc>
                  <a:txBody>
                    <a:bodyPr/>
                    <a:lstStyle/>
                    <a:p>
                      <a:pPr rtl="0" fontAlgn="t">
                        <a:spcBef>
                          <a:spcPts val="0"/>
                        </a:spcBef>
                        <a:spcAft>
                          <a:spcPts val="0"/>
                        </a:spcAft>
                      </a:pPr>
                      <a:r>
                        <a:rPr lang="en-US" sz="1600" dirty="0">
                          <a:effectLst/>
                        </a:rPr>
                        <a:t>cd</a:t>
                      </a:r>
                    </a:p>
                  </a:txBody>
                  <a:tcPr marL="95250" marR="95250" marT="95250" marB="95250"/>
                </a:tc>
                <a:tc>
                  <a:txBody>
                    <a:bodyPr/>
                    <a:lstStyle/>
                    <a:p>
                      <a:pPr rtl="0" fontAlgn="t">
                        <a:spcBef>
                          <a:spcPts val="0"/>
                        </a:spcBef>
                        <a:spcAft>
                          <a:spcPts val="0"/>
                        </a:spcAft>
                      </a:pPr>
                      <a:r>
                        <a:rPr lang="en-US" sz="1600" u="sng" dirty="0">
                          <a:effectLst/>
                        </a:rPr>
                        <a:t>C</a:t>
                      </a:r>
                      <a:r>
                        <a:rPr lang="en-US" sz="1600" dirty="0">
                          <a:effectLst/>
                        </a:rPr>
                        <a:t>hange working </a:t>
                      </a:r>
                      <a:r>
                        <a:rPr lang="en-US" sz="1600" u="sng" dirty="0">
                          <a:effectLst/>
                        </a:rPr>
                        <a:t>d</a:t>
                      </a:r>
                      <a:r>
                        <a:rPr lang="en-US" sz="1600" dirty="0">
                          <a:effectLst/>
                        </a:rPr>
                        <a:t>irectory</a:t>
                      </a:r>
                    </a:p>
                  </a:txBody>
                  <a:tcPr marL="95250" marR="95250" marT="95250" marB="95250"/>
                </a:tc>
                <a:extLst>
                  <a:ext uri="{0D108BD9-81ED-4DB2-BD59-A6C34878D82A}">
                    <a16:rowId xmlns:a16="http://schemas.microsoft.com/office/drawing/2014/main" val="1728500878"/>
                  </a:ext>
                </a:extLst>
              </a:tr>
              <a:tr h="380212">
                <a:tc>
                  <a:txBody>
                    <a:bodyPr/>
                    <a:lstStyle/>
                    <a:p>
                      <a:pPr rtl="0" fontAlgn="t">
                        <a:spcBef>
                          <a:spcPts val="0"/>
                        </a:spcBef>
                        <a:spcAft>
                          <a:spcPts val="0"/>
                        </a:spcAft>
                      </a:pPr>
                      <a:r>
                        <a:rPr lang="en-US" sz="1600" dirty="0">
                          <a:effectLst/>
                        </a:rPr>
                        <a:t>ls</a:t>
                      </a:r>
                    </a:p>
                  </a:txBody>
                  <a:tcPr marL="95250" marR="95250" marT="95250" marB="95250"/>
                </a:tc>
                <a:tc>
                  <a:txBody>
                    <a:bodyPr/>
                    <a:lstStyle/>
                    <a:p>
                      <a:pPr rtl="0" fontAlgn="t">
                        <a:spcBef>
                          <a:spcPts val="0"/>
                        </a:spcBef>
                        <a:spcAft>
                          <a:spcPts val="0"/>
                        </a:spcAft>
                      </a:pPr>
                      <a:r>
                        <a:rPr lang="en-US" sz="1600" dirty="0">
                          <a:effectLst/>
                        </a:rPr>
                        <a:t>List files in working directory</a:t>
                      </a:r>
                    </a:p>
                  </a:txBody>
                  <a:tcPr marL="95250" marR="95250" marT="95250" marB="95250"/>
                </a:tc>
                <a:extLst>
                  <a:ext uri="{0D108BD9-81ED-4DB2-BD59-A6C34878D82A}">
                    <a16:rowId xmlns:a16="http://schemas.microsoft.com/office/drawing/2014/main" val="1836373143"/>
                  </a:ext>
                </a:extLst>
              </a:tr>
              <a:tr h="380212">
                <a:tc>
                  <a:txBody>
                    <a:bodyPr/>
                    <a:lstStyle/>
                    <a:p>
                      <a:pPr rtl="0" fontAlgn="t">
                        <a:spcBef>
                          <a:spcPts val="0"/>
                        </a:spcBef>
                        <a:spcAft>
                          <a:spcPts val="0"/>
                        </a:spcAft>
                      </a:pPr>
                      <a:r>
                        <a:rPr lang="en-US" sz="1600" dirty="0">
                          <a:effectLst/>
                        </a:rPr>
                        <a:t>man</a:t>
                      </a:r>
                    </a:p>
                  </a:txBody>
                  <a:tcPr marL="95250" marR="95250" marT="95250" marB="95250"/>
                </a:tc>
                <a:tc>
                  <a:txBody>
                    <a:bodyPr/>
                    <a:lstStyle/>
                    <a:p>
                      <a:pPr rtl="0" fontAlgn="t">
                        <a:spcBef>
                          <a:spcPts val="0"/>
                        </a:spcBef>
                        <a:spcAft>
                          <a:spcPts val="0"/>
                        </a:spcAft>
                      </a:pPr>
                      <a:r>
                        <a:rPr lang="en-US" sz="1600" dirty="0">
                          <a:effectLst/>
                        </a:rPr>
                        <a:t>Bring up manual for a command</a:t>
                      </a:r>
                    </a:p>
                  </a:txBody>
                  <a:tcPr marL="95250" marR="95250" marT="95250" marB="95250"/>
                </a:tc>
                <a:extLst>
                  <a:ext uri="{0D108BD9-81ED-4DB2-BD59-A6C34878D82A}">
                    <a16:rowId xmlns:a16="http://schemas.microsoft.com/office/drawing/2014/main" val="2477397899"/>
                  </a:ext>
                </a:extLst>
              </a:tr>
              <a:tr h="380212">
                <a:tc>
                  <a:txBody>
                    <a:bodyPr/>
                    <a:lstStyle/>
                    <a:p>
                      <a:pPr rtl="0" fontAlgn="t">
                        <a:spcBef>
                          <a:spcPts val="0"/>
                        </a:spcBef>
                        <a:spcAft>
                          <a:spcPts val="0"/>
                        </a:spcAft>
                      </a:pPr>
                      <a:r>
                        <a:rPr lang="en-US" sz="1600" dirty="0">
                          <a:effectLst/>
                        </a:rPr>
                        <a:t>exit</a:t>
                      </a:r>
                    </a:p>
                  </a:txBody>
                  <a:tcPr marL="95250" marR="95250" marT="95250" marB="95250"/>
                </a:tc>
                <a:tc>
                  <a:txBody>
                    <a:bodyPr/>
                    <a:lstStyle/>
                    <a:p>
                      <a:pPr rtl="0" fontAlgn="t">
                        <a:spcBef>
                          <a:spcPts val="0"/>
                        </a:spcBef>
                        <a:spcAft>
                          <a:spcPts val="0"/>
                        </a:spcAft>
                      </a:pPr>
                      <a:r>
                        <a:rPr lang="en-US" sz="1600" dirty="0">
                          <a:effectLst/>
                        </a:rPr>
                        <a:t>Log out of shell</a:t>
                      </a:r>
                    </a:p>
                  </a:txBody>
                  <a:tcPr marL="95250" marR="95250" marT="95250" marB="95250"/>
                </a:tc>
                <a:extLst>
                  <a:ext uri="{0D108BD9-81ED-4DB2-BD59-A6C34878D82A}">
                    <a16:rowId xmlns:a16="http://schemas.microsoft.com/office/drawing/2014/main" val="2022680617"/>
                  </a:ext>
                </a:extLst>
              </a:tr>
              <a:tr h="380211">
                <a:tc>
                  <a:txBody>
                    <a:bodyPr/>
                    <a:lstStyle/>
                    <a:p>
                      <a:pPr lvl="0">
                        <a:spcBef>
                          <a:spcPts val="0"/>
                        </a:spcBef>
                        <a:spcAft>
                          <a:spcPts val="0"/>
                        </a:spcAft>
                        <a:buNone/>
                      </a:pPr>
                      <a:r>
                        <a:rPr lang="en-US" sz="1600" dirty="0">
                          <a:effectLst/>
                        </a:rPr>
                        <a:t>clear</a:t>
                      </a:r>
                    </a:p>
                  </a:txBody>
                  <a:tcPr marL="95249" marR="95249" marT="95249" marB="95249"/>
                </a:tc>
                <a:tc>
                  <a:txBody>
                    <a:bodyPr/>
                    <a:lstStyle/>
                    <a:p>
                      <a:pPr lvl="0">
                        <a:spcBef>
                          <a:spcPts val="0"/>
                        </a:spcBef>
                        <a:spcAft>
                          <a:spcPts val="0"/>
                        </a:spcAft>
                        <a:buNone/>
                      </a:pPr>
                      <a:r>
                        <a:rPr lang="en-US" sz="1600" dirty="0">
                          <a:effectLst/>
                        </a:rPr>
                        <a:t>Clears all output from the console</a:t>
                      </a:r>
                    </a:p>
                  </a:txBody>
                  <a:tcPr marL="95249" marR="95249" marT="95249" marB="95249"/>
                </a:tc>
                <a:extLst>
                  <a:ext uri="{0D108BD9-81ED-4DB2-BD59-A6C34878D82A}">
                    <a16:rowId xmlns:a16="http://schemas.microsoft.com/office/drawing/2014/main" val="2245035882"/>
                  </a:ext>
                </a:extLst>
              </a:tr>
              <a:tr h="380210">
                <a:tc>
                  <a:txBody>
                    <a:bodyPr/>
                    <a:lstStyle/>
                    <a:p>
                      <a:pPr lvl="0">
                        <a:spcBef>
                          <a:spcPts val="0"/>
                        </a:spcBef>
                        <a:spcAft>
                          <a:spcPts val="0"/>
                        </a:spcAft>
                        <a:buNone/>
                      </a:pPr>
                      <a:r>
                        <a:rPr lang="en-US" sz="1600" dirty="0">
                          <a:effectLst/>
                        </a:rPr>
                        <a:t>date</a:t>
                      </a:r>
                    </a:p>
                  </a:txBody>
                  <a:tcPr marL="95249" marR="95249" marT="95249" marB="95249"/>
                </a:tc>
                <a:tc>
                  <a:txBody>
                    <a:bodyPr/>
                    <a:lstStyle/>
                    <a:p>
                      <a:pPr lvl="0">
                        <a:spcBef>
                          <a:spcPts val="0"/>
                        </a:spcBef>
                        <a:spcAft>
                          <a:spcPts val="0"/>
                        </a:spcAft>
                        <a:buNone/>
                      </a:pPr>
                      <a:r>
                        <a:rPr lang="en-US" sz="1600" dirty="0">
                          <a:effectLst/>
                        </a:rPr>
                        <a:t>Output the system data</a:t>
                      </a:r>
                    </a:p>
                  </a:txBody>
                  <a:tcPr marL="95249" marR="95249" marT="95249" marB="95249"/>
                </a:tc>
                <a:extLst>
                  <a:ext uri="{0D108BD9-81ED-4DB2-BD59-A6C34878D82A}">
                    <a16:rowId xmlns:a16="http://schemas.microsoft.com/office/drawing/2014/main" val="968880660"/>
                  </a:ext>
                </a:extLst>
              </a:tr>
              <a:tr h="380210">
                <a:tc>
                  <a:txBody>
                    <a:bodyPr/>
                    <a:lstStyle/>
                    <a:p>
                      <a:pPr lvl="0">
                        <a:spcBef>
                          <a:spcPts val="0"/>
                        </a:spcBef>
                        <a:spcAft>
                          <a:spcPts val="0"/>
                        </a:spcAft>
                        <a:buNone/>
                      </a:pPr>
                      <a:r>
                        <a:rPr lang="en-US" sz="1600" err="1">
                          <a:effectLst/>
                        </a:rPr>
                        <a:t>cal</a:t>
                      </a:r>
                      <a:endParaRPr lang="en-US" sz="1600" dirty="0">
                        <a:effectLst/>
                      </a:endParaRPr>
                    </a:p>
                  </a:txBody>
                  <a:tcPr marL="95249" marR="95249" marT="95249" marB="95249"/>
                </a:tc>
                <a:tc>
                  <a:txBody>
                    <a:bodyPr/>
                    <a:lstStyle/>
                    <a:p>
                      <a:pPr lvl="0">
                        <a:spcBef>
                          <a:spcPts val="0"/>
                        </a:spcBef>
                        <a:spcAft>
                          <a:spcPts val="0"/>
                        </a:spcAft>
                        <a:buNone/>
                      </a:pPr>
                      <a:r>
                        <a:rPr lang="en-US" sz="1600" dirty="0">
                          <a:effectLst/>
                        </a:rPr>
                        <a:t>Output a text calendar</a:t>
                      </a:r>
                    </a:p>
                  </a:txBody>
                  <a:tcPr marL="95249" marR="95249" marT="95249" marB="95249"/>
                </a:tc>
                <a:extLst>
                  <a:ext uri="{0D108BD9-81ED-4DB2-BD59-A6C34878D82A}">
                    <a16:rowId xmlns:a16="http://schemas.microsoft.com/office/drawing/2014/main" val="2318572348"/>
                  </a:ext>
                </a:extLst>
              </a:tr>
              <a:tr h="380210">
                <a:tc>
                  <a:txBody>
                    <a:bodyPr/>
                    <a:lstStyle/>
                    <a:p>
                      <a:pPr lvl="0">
                        <a:spcBef>
                          <a:spcPts val="0"/>
                        </a:spcBef>
                        <a:spcAft>
                          <a:spcPts val="0"/>
                        </a:spcAft>
                        <a:buNone/>
                      </a:pPr>
                      <a:r>
                        <a:rPr lang="en-US" sz="1600" err="1">
                          <a:effectLst/>
                        </a:rPr>
                        <a:t>uname</a:t>
                      </a:r>
                      <a:endParaRPr lang="en-US" sz="1600" dirty="0">
                        <a:effectLst/>
                      </a:endParaRPr>
                    </a:p>
                  </a:txBody>
                  <a:tcPr marL="95249" marR="95249" marT="95249" marB="95249"/>
                </a:tc>
                <a:tc>
                  <a:txBody>
                    <a:bodyPr/>
                    <a:lstStyle/>
                    <a:p>
                      <a:pPr lvl="0">
                        <a:spcBef>
                          <a:spcPts val="0"/>
                        </a:spcBef>
                        <a:spcAft>
                          <a:spcPts val="0"/>
                        </a:spcAft>
                        <a:buNone/>
                      </a:pPr>
                      <a:r>
                        <a:rPr lang="en-US" sz="1600" dirty="0">
                          <a:effectLst/>
                        </a:rPr>
                        <a:t>Print information about the current system</a:t>
                      </a:r>
                    </a:p>
                  </a:txBody>
                  <a:tcPr marL="95249" marR="95249" marT="95249" marB="95249"/>
                </a:tc>
                <a:extLst>
                  <a:ext uri="{0D108BD9-81ED-4DB2-BD59-A6C34878D82A}">
                    <a16:rowId xmlns:a16="http://schemas.microsoft.com/office/drawing/2014/main" val="2727546300"/>
                  </a:ext>
                </a:extLst>
              </a:tr>
            </a:tbl>
          </a:graphicData>
        </a:graphic>
      </p:graphicFrame>
    </p:spTree>
    <p:extLst>
      <p:ext uri="{BB962C8B-B14F-4D97-AF65-F5344CB8AC3E}">
        <p14:creationId xmlns:p14="http://schemas.microsoft.com/office/powerpoint/2010/main" val="220298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71AFDF-98E3-4DB7-83FA-42F7743899A4}"/>
              </a:ext>
            </a:extLst>
          </p:cNvPr>
          <p:cNvSpPr txBox="1"/>
          <p:nvPr/>
        </p:nvSpPr>
        <p:spPr>
          <a:xfrm>
            <a:off x="0" y="0"/>
            <a:ext cx="12192000" cy="369332"/>
          </a:xfrm>
          <a:prstGeom prst="rect">
            <a:avLst/>
          </a:prstGeom>
          <a:solidFill>
            <a:srgbClr val="0070C0"/>
          </a:solidFill>
        </p:spPr>
        <p:txBody>
          <a:bodyPr wrap="square" rtlCol="0">
            <a:spAutoFit/>
          </a:bodyPr>
          <a:lstStyle/>
          <a:p>
            <a:endParaRPr lang="nl-BE" dirty="0">
              <a:solidFill>
                <a:schemeClr val="bg1"/>
              </a:solidFill>
            </a:endParaRPr>
          </a:p>
        </p:txBody>
      </p:sp>
      <p:sp>
        <p:nvSpPr>
          <p:cNvPr id="5" name="Title 4">
            <a:extLst>
              <a:ext uri="{FF2B5EF4-FFF2-40B4-BE49-F238E27FC236}">
                <a16:creationId xmlns:a16="http://schemas.microsoft.com/office/drawing/2014/main" id="{54E9F314-4058-4C01-9620-400F99D5815C}"/>
              </a:ext>
            </a:extLst>
          </p:cNvPr>
          <p:cNvSpPr>
            <a:spLocks noGrp="1"/>
          </p:cNvSpPr>
          <p:nvPr>
            <p:ph type="title"/>
          </p:nvPr>
        </p:nvSpPr>
        <p:spPr/>
        <p:txBody>
          <a:bodyPr/>
          <a:lstStyle/>
          <a:p>
            <a:r>
              <a:rPr lang="en-US" dirty="0">
                <a:solidFill>
                  <a:srgbClr val="B20204"/>
                </a:solidFill>
                <a:latin typeface="+mn-lt"/>
              </a:rPr>
              <a:t>Shell</a:t>
            </a:r>
            <a:endParaRPr lang="en-US" noProof="0" dirty="0">
              <a:solidFill>
                <a:srgbClr val="B20204"/>
              </a:solidFill>
              <a:latin typeface="+mn-lt"/>
            </a:endParaRPr>
          </a:p>
        </p:txBody>
      </p:sp>
      <p:sp>
        <p:nvSpPr>
          <p:cNvPr id="3" name="Vertical Text Placeholder 2">
            <a:extLst>
              <a:ext uri="{FF2B5EF4-FFF2-40B4-BE49-F238E27FC236}">
                <a16:creationId xmlns:a16="http://schemas.microsoft.com/office/drawing/2014/main" id="{9B772535-519C-4AB1-86E8-F41E173120F2}"/>
              </a:ext>
            </a:extLst>
          </p:cNvPr>
          <p:cNvSpPr>
            <a:spLocks noGrp="1"/>
          </p:cNvSpPr>
          <p:nvPr>
            <p:ph idx="1"/>
          </p:nvPr>
        </p:nvSpPr>
        <p:spPr>
          <a:xfrm>
            <a:off x="838200" y="1455357"/>
            <a:ext cx="10515600" cy="4351338"/>
          </a:xfrm>
        </p:spPr>
        <p:txBody>
          <a:bodyPr vert="horz" lIns="91440" tIns="45720" rIns="91440" bIns="45720" rtlCol="0" anchor="t">
            <a:normAutofit/>
          </a:bodyPr>
          <a:lstStyle/>
          <a:p>
            <a:pPr marL="0" indent="0">
              <a:buNone/>
            </a:pPr>
            <a:r>
              <a:rPr lang="en-US" b="1" dirty="0">
                <a:cs typeface="Calibri" panose="020F0502020204030204"/>
              </a:rPr>
              <a:t>Directories</a:t>
            </a:r>
            <a:endParaRPr lang="en-US" dirty="0">
              <a:cs typeface="Calibri" panose="020F0502020204030204"/>
            </a:endParaRPr>
          </a:p>
          <a:p>
            <a:endParaRPr lang="en-US" b="1" dirty="0">
              <a:cs typeface="Calibri"/>
            </a:endParaRPr>
          </a:p>
        </p:txBody>
      </p:sp>
      <p:sp>
        <p:nvSpPr>
          <p:cNvPr id="11" name="TextBox 10">
            <a:extLst>
              <a:ext uri="{FF2B5EF4-FFF2-40B4-BE49-F238E27FC236}">
                <a16:creationId xmlns:a16="http://schemas.microsoft.com/office/drawing/2014/main" id="{446A5FFE-BEBF-4AA0-AD60-CF9A8DB27915}"/>
              </a:ext>
            </a:extLst>
          </p:cNvPr>
          <p:cNvSpPr txBox="1"/>
          <p:nvPr/>
        </p:nvSpPr>
        <p:spPr>
          <a:xfrm>
            <a:off x="11452195" y="-8879"/>
            <a:ext cx="704294" cy="374003"/>
          </a:xfrm>
          <a:prstGeom prst="rect">
            <a:avLst/>
          </a:prstGeom>
          <a:noFill/>
        </p:spPr>
        <p:txBody>
          <a:bodyPr wrap="square" rtlCol="0">
            <a:spAutoFit/>
          </a:bodyPr>
          <a:lstStyle/>
          <a:p>
            <a:pPr algn="r"/>
            <a:fld id="{BCA359C1-F555-403E-82F5-2DCF3FFDFD32}" type="slidenum">
              <a:rPr lang="nl-BE" smtClean="0">
                <a:solidFill>
                  <a:schemeClr val="bg1"/>
                </a:solidFill>
              </a:rPr>
              <a:pPr algn="r"/>
              <a:t>9</a:t>
            </a:fld>
            <a:endParaRPr lang="nl-BE" dirty="0">
              <a:solidFill>
                <a:schemeClr val="bg1"/>
              </a:solidFill>
            </a:endParaRPr>
          </a:p>
        </p:txBody>
      </p:sp>
      <p:sp>
        <p:nvSpPr>
          <p:cNvPr id="2" name="Tijdelijke aanduiding voor voettekst 1">
            <a:extLst>
              <a:ext uri="{FF2B5EF4-FFF2-40B4-BE49-F238E27FC236}">
                <a16:creationId xmlns:a16="http://schemas.microsoft.com/office/drawing/2014/main" id="{7E994AA2-9928-48B7-ACC5-3BEB2F62542E}"/>
              </a:ext>
            </a:extLst>
          </p:cNvPr>
          <p:cNvSpPr>
            <a:spLocks noGrp="1"/>
          </p:cNvSpPr>
          <p:nvPr>
            <p:ph type="ftr" sz="quarter" idx="11"/>
          </p:nvPr>
        </p:nvSpPr>
        <p:spPr/>
        <p:txBody>
          <a:bodyPr/>
          <a:lstStyle/>
          <a:p>
            <a:pPr algn="l"/>
            <a:r>
              <a:rPr lang="en-US" dirty="0"/>
              <a:t>Linux Fundamentals</a:t>
            </a:r>
          </a:p>
        </p:txBody>
      </p:sp>
      <p:graphicFrame>
        <p:nvGraphicFramePr>
          <p:cNvPr id="7" name="Table 6">
            <a:extLst>
              <a:ext uri="{FF2B5EF4-FFF2-40B4-BE49-F238E27FC236}">
                <a16:creationId xmlns:a16="http://schemas.microsoft.com/office/drawing/2014/main" id="{A90351CD-9549-5BDD-E648-CD721FFC8E99}"/>
              </a:ext>
            </a:extLst>
          </p:cNvPr>
          <p:cNvGraphicFramePr>
            <a:graphicFrameLocks noGrp="1"/>
          </p:cNvGraphicFramePr>
          <p:nvPr>
            <p:extLst>
              <p:ext uri="{D42A27DB-BD31-4B8C-83A1-F6EECF244321}">
                <p14:modId xmlns:p14="http://schemas.microsoft.com/office/powerpoint/2010/main" val="159212054"/>
              </p:ext>
            </p:extLst>
          </p:nvPr>
        </p:nvGraphicFramePr>
        <p:xfrm>
          <a:off x="965915" y="2092816"/>
          <a:ext cx="7236036" cy="2675673"/>
        </p:xfrm>
        <a:graphic>
          <a:graphicData uri="http://schemas.openxmlformats.org/drawingml/2006/table">
            <a:tbl>
              <a:tblPr bandRow="1">
                <a:tableStyleId>{7DF18680-E054-41AD-8BC1-D1AEF772440D}</a:tableStyleId>
              </a:tblPr>
              <a:tblGrid>
                <a:gridCol w="3618018">
                  <a:extLst>
                    <a:ext uri="{9D8B030D-6E8A-4147-A177-3AD203B41FA5}">
                      <a16:colId xmlns:a16="http://schemas.microsoft.com/office/drawing/2014/main" val="26759432"/>
                    </a:ext>
                  </a:extLst>
                </a:gridCol>
                <a:gridCol w="3618018">
                  <a:extLst>
                    <a:ext uri="{9D8B030D-6E8A-4147-A177-3AD203B41FA5}">
                      <a16:colId xmlns:a16="http://schemas.microsoft.com/office/drawing/2014/main" val="453200105"/>
                    </a:ext>
                  </a:extLst>
                </a:gridCol>
              </a:tblGrid>
              <a:tr h="440154">
                <a:tc>
                  <a:txBody>
                    <a:bodyPr/>
                    <a:lstStyle/>
                    <a:p>
                      <a:pPr algn="ctr" rtl="0" fontAlgn="t">
                        <a:spcBef>
                          <a:spcPts val="0"/>
                        </a:spcBef>
                        <a:spcAft>
                          <a:spcPts val="0"/>
                        </a:spcAft>
                      </a:pPr>
                      <a:r>
                        <a:rPr lang="en-US" sz="1600" b="1" dirty="0">
                          <a:effectLst/>
                        </a:rPr>
                        <a:t>command</a:t>
                      </a:r>
                    </a:p>
                  </a:txBody>
                  <a:tcPr marL="95250" marR="95250" marT="95250" marB="95250"/>
                </a:tc>
                <a:tc>
                  <a:txBody>
                    <a:bodyPr/>
                    <a:lstStyle/>
                    <a:p>
                      <a:pPr algn="ctr" rtl="0" fontAlgn="t">
                        <a:spcBef>
                          <a:spcPts val="0"/>
                        </a:spcBef>
                        <a:spcAft>
                          <a:spcPts val="0"/>
                        </a:spcAft>
                      </a:pPr>
                      <a:r>
                        <a:rPr lang="en-US" sz="1600" b="1" dirty="0">
                          <a:effectLst/>
                        </a:rPr>
                        <a:t>description</a:t>
                      </a:r>
                    </a:p>
                  </a:txBody>
                  <a:tcPr marL="95250" marR="95250" marT="95250" marB="95250"/>
                </a:tc>
                <a:extLst>
                  <a:ext uri="{0D108BD9-81ED-4DB2-BD59-A6C34878D82A}">
                    <a16:rowId xmlns:a16="http://schemas.microsoft.com/office/drawing/2014/main" val="3276616428"/>
                  </a:ext>
                </a:extLst>
              </a:tr>
              <a:tr h="671814">
                <a:tc>
                  <a:txBody>
                    <a:bodyPr/>
                    <a:lstStyle/>
                    <a:p>
                      <a:pPr rtl="0" fontAlgn="t">
                        <a:spcBef>
                          <a:spcPts val="0"/>
                        </a:spcBef>
                        <a:spcAft>
                          <a:spcPts val="0"/>
                        </a:spcAft>
                      </a:pPr>
                      <a:r>
                        <a:rPr lang="en-US" sz="1600" dirty="0">
                          <a:effectLst/>
                        </a:rPr>
                        <a:t>.</a:t>
                      </a:r>
                    </a:p>
                  </a:txBody>
                  <a:tcPr marL="95250" marR="95250" marT="95250" marB="95250"/>
                </a:tc>
                <a:tc>
                  <a:txBody>
                    <a:bodyPr/>
                    <a:lstStyle/>
                    <a:p>
                      <a:pPr rtl="0" fontAlgn="t">
                        <a:spcBef>
                          <a:spcPts val="0"/>
                        </a:spcBef>
                        <a:spcAft>
                          <a:spcPts val="0"/>
                        </a:spcAft>
                      </a:pPr>
                      <a:r>
                        <a:rPr lang="en-US" sz="1600" u="sng" dirty="0">
                          <a:effectLst/>
                        </a:rPr>
                        <a:t>References the current working directory</a:t>
                      </a:r>
                      <a:endParaRPr lang="en-US" sz="1600" dirty="0">
                        <a:effectLst/>
                      </a:endParaRPr>
                    </a:p>
                  </a:txBody>
                  <a:tcPr marL="95250" marR="95250" marT="95250" marB="95250"/>
                </a:tc>
                <a:extLst>
                  <a:ext uri="{0D108BD9-81ED-4DB2-BD59-A6C34878D82A}">
                    <a16:rowId xmlns:a16="http://schemas.microsoft.com/office/drawing/2014/main" val="3904183401"/>
                  </a:ext>
                </a:extLst>
              </a:tr>
              <a:tr h="683397">
                <a:tc>
                  <a:txBody>
                    <a:bodyPr/>
                    <a:lstStyle/>
                    <a:p>
                      <a:pPr rtl="0" fontAlgn="t">
                        <a:spcBef>
                          <a:spcPts val="0"/>
                        </a:spcBef>
                        <a:spcAft>
                          <a:spcPts val="0"/>
                        </a:spcAft>
                      </a:pPr>
                      <a:r>
                        <a:rPr lang="en-US" sz="1600" dirty="0">
                          <a:effectLst/>
                        </a:rPr>
                        <a:t>..</a:t>
                      </a:r>
                    </a:p>
                  </a:txBody>
                  <a:tcPr marL="95250" marR="95250" marT="95250" marB="95250"/>
                </a:tc>
                <a:tc>
                  <a:txBody>
                    <a:bodyPr/>
                    <a:lstStyle/>
                    <a:p>
                      <a:pPr rtl="0" fontAlgn="t">
                        <a:spcBef>
                          <a:spcPts val="0"/>
                        </a:spcBef>
                        <a:spcAft>
                          <a:spcPts val="0"/>
                        </a:spcAft>
                      </a:pPr>
                      <a:r>
                        <a:rPr lang="en-US" sz="1600" u="sng" dirty="0">
                          <a:effectLst/>
                        </a:rPr>
                        <a:t>References the parent of the current working directory</a:t>
                      </a:r>
                      <a:endParaRPr lang="en-US" sz="1600" dirty="0">
                        <a:effectLst/>
                      </a:endParaRPr>
                    </a:p>
                  </a:txBody>
                  <a:tcPr marL="95250" marR="95250" marT="95250" marB="95250"/>
                </a:tc>
                <a:extLst>
                  <a:ext uri="{0D108BD9-81ED-4DB2-BD59-A6C34878D82A}">
                    <a16:rowId xmlns:a16="http://schemas.microsoft.com/office/drawing/2014/main" val="1728500878"/>
                  </a:ext>
                </a:extLst>
              </a:tr>
              <a:tr h="440154">
                <a:tc>
                  <a:txBody>
                    <a:bodyPr/>
                    <a:lstStyle/>
                    <a:p>
                      <a:pPr rtl="0" fontAlgn="t">
                        <a:spcBef>
                          <a:spcPts val="0"/>
                        </a:spcBef>
                        <a:spcAft>
                          <a:spcPts val="0"/>
                        </a:spcAft>
                      </a:pPr>
                      <a:r>
                        <a:rPr lang="en-US" sz="1600" dirty="0">
                          <a:effectLst/>
                        </a:rPr>
                        <a:t>~username</a:t>
                      </a:r>
                    </a:p>
                  </a:txBody>
                  <a:tcPr marL="95250" marR="95250" marT="95250" marB="95250"/>
                </a:tc>
                <a:tc>
                  <a:txBody>
                    <a:bodyPr/>
                    <a:lstStyle/>
                    <a:p>
                      <a:pPr rtl="0" fontAlgn="t">
                        <a:spcBef>
                          <a:spcPts val="0"/>
                        </a:spcBef>
                        <a:spcAft>
                          <a:spcPts val="0"/>
                        </a:spcAft>
                      </a:pPr>
                      <a:r>
                        <a:rPr lang="en-US" sz="1600" dirty="0">
                          <a:effectLst/>
                        </a:rPr>
                        <a:t>username's home directory</a:t>
                      </a:r>
                    </a:p>
                  </a:txBody>
                  <a:tcPr marL="95250" marR="95250" marT="95250" marB="95250"/>
                </a:tc>
                <a:extLst>
                  <a:ext uri="{0D108BD9-81ED-4DB2-BD59-A6C34878D82A}">
                    <a16:rowId xmlns:a16="http://schemas.microsoft.com/office/drawing/2014/main" val="1836373143"/>
                  </a:ext>
                </a:extLst>
              </a:tr>
              <a:tr h="440154">
                <a:tc>
                  <a:txBody>
                    <a:bodyPr/>
                    <a:lstStyle/>
                    <a:p>
                      <a:pPr rtl="0" fontAlgn="t">
                        <a:spcBef>
                          <a:spcPts val="0"/>
                        </a:spcBef>
                        <a:spcAft>
                          <a:spcPts val="0"/>
                        </a:spcAft>
                      </a:pPr>
                      <a:r>
                        <a:rPr lang="en-US" sz="1600" dirty="0">
                          <a:effectLst/>
                        </a:rPr>
                        <a:t>​</a:t>
                      </a:r>
                      <a:r>
                        <a:rPr lang="en-US" sz="1600" b="0" i="0" u="none" strike="noStrike" noProof="0" dirty="0">
                          <a:effectLst/>
                          <a:latin typeface="Calibri"/>
                        </a:rPr>
                        <a:t>~/Desktop</a:t>
                      </a:r>
                      <a:endParaRPr lang="en-US" sz="1600" dirty="0">
                        <a:effectLst/>
                      </a:endParaRPr>
                    </a:p>
                  </a:txBody>
                  <a:tcPr marL="95250" marR="95250" marT="95250" marB="95250"/>
                </a:tc>
                <a:tc>
                  <a:txBody>
                    <a:bodyPr/>
                    <a:lstStyle/>
                    <a:p>
                      <a:pPr rtl="0" fontAlgn="t">
                        <a:spcBef>
                          <a:spcPts val="0"/>
                        </a:spcBef>
                        <a:spcAft>
                          <a:spcPts val="0"/>
                        </a:spcAft>
                      </a:pPr>
                      <a:r>
                        <a:rPr lang="en-US" sz="1600" dirty="0">
                          <a:effectLst/>
                        </a:rPr>
                        <a:t>User's Desktop directory</a:t>
                      </a:r>
                    </a:p>
                  </a:txBody>
                  <a:tcPr marL="95250" marR="95250" marT="95250" marB="95250"/>
                </a:tc>
                <a:extLst>
                  <a:ext uri="{0D108BD9-81ED-4DB2-BD59-A6C34878D82A}">
                    <a16:rowId xmlns:a16="http://schemas.microsoft.com/office/drawing/2014/main" val="2477397899"/>
                  </a:ext>
                </a:extLst>
              </a:tr>
            </a:tbl>
          </a:graphicData>
        </a:graphic>
      </p:graphicFrame>
    </p:spTree>
    <p:extLst>
      <p:ext uri="{BB962C8B-B14F-4D97-AF65-F5344CB8AC3E}">
        <p14:creationId xmlns:p14="http://schemas.microsoft.com/office/powerpoint/2010/main" val="515273562"/>
      </p:ext>
    </p:extLst>
  </p:cSld>
  <p:clrMapOvr>
    <a:masterClrMapping/>
  </p:clrMapOvr>
</p:sld>
</file>

<file path=ppt/theme/theme1.xml><?xml version="1.0" encoding="utf-8"?>
<a:theme xmlns:a="http://schemas.openxmlformats.org/drawingml/2006/main" name="Titeldi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TEA_template" id="{B559DEA1-F3B5-9340-A15C-693D0070266E}" vid="{11F3C662-39A5-5A46-8A2C-AB7C8FFB4D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TEA_template" id="{B559DEA1-F3B5-9340-A15C-693D0070266E}" vid="{37637378-4903-A242-ABE7-B57E088B4AB1}"/>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6628470-ca72-4086-90d2-73855beb6ade">
      <Terms xmlns="http://schemas.microsoft.com/office/infopath/2007/PartnerControls"/>
    </lcf76f155ced4ddcb4097134ff3c332f>
    <TaxCatchAll xmlns="481bbc75-0821-4cb2-bd43-4e40ed73b0e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2E5BA76E372B4FADC60F613C14AF0A" ma:contentTypeVersion="17" ma:contentTypeDescription="Een nieuw document maken." ma:contentTypeScope="" ma:versionID="572b0bdf14cb103f648f6d33f5c5e122">
  <xsd:schema xmlns:xsd="http://www.w3.org/2001/XMLSchema" xmlns:xs="http://www.w3.org/2001/XMLSchema" xmlns:p="http://schemas.microsoft.com/office/2006/metadata/properties" xmlns:ns1="http://schemas.microsoft.com/sharepoint/v3" xmlns:ns2="16628470-ca72-4086-90d2-73855beb6ade" xmlns:ns3="481bbc75-0821-4cb2-bd43-4e40ed73b0ec" targetNamespace="http://schemas.microsoft.com/office/2006/metadata/properties" ma:root="true" ma:fieldsID="548aea70a9a73a4540510c53b1063cf7" ns1:_="" ns2:_="" ns3:_="">
    <xsd:import namespace="http://schemas.microsoft.com/sharepoint/v3"/>
    <xsd:import namespace="16628470-ca72-4086-90d2-73855beb6ade"/>
    <xsd:import namespace="481bbc75-0821-4cb2-bd43-4e40ed73b0ec"/>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Eigenschappen van het geïntegreerd beleid voor naleving" ma:hidden="true" ma:internalName="_ip_UnifiedCompliancePolicyProperties">
      <xsd:simpleType>
        <xsd:restriction base="dms:Note"/>
      </xsd:simpleType>
    </xsd:element>
    <xsd:element name="_ip_UnifiedCompliancePolicyUIAction" ma:index="11"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28470-ca72-4086-90d2-73855beb6a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4bc83cbe-60d4-4732-8759-e77f608a3e2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1bbc75-0821-4cb2-bd43-4e40ed73b0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305660c-56a0-405b-aeea-db5333596154}" ma:internalName="TaxCatchAll" ma:showField="CatchAllData" ma:web="481bbc75-0821-4cb2-bd43-4e40ed73b0e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952DA1-26A7-4551-A760-3734AE1D75E7}">
  <ds:schemaRefs>
    <ds:schemaRef ds:uri="http://schemas.microsoft.com/sharepoint/v3/contenttype/forms"/>
  </ds:schemaRefs>
</ds:datastoreItem>
</file>

<file path=customXml/itemProps2.xml><?xml version="1.0" encoding="utf-8"?>
<ds:datastoreItem xmlns:ds="http://schemas.openxmlformats.org/officeDocument/2006/customXml" ds:itemID="{E291D275-A050-4BE9-8109-3E67EBF02422}">
  <ds:schemaRefs>
    <ds:schemaRef ds:uri="http://schemas.microsoft.com/office/2006/documentManagement/types"/>
    <ds:schemaRef ds:uri="http://purl.org/dc/elements/1.1/"/>
    <ds:schemaRef ds:uri="985c2e5d-11ab-460e-ad0f-32c03664b85e"/>
    <ds:schemaRef ds:uri="http://schemas.microsoft.com/office/2006/metadata/properties"/>
    <ds:schemaRef ds:uri="http://www.w3.org/XML/1998/namespace"/>
    <ds:schemaRef ds:uri="c201cd94-8cec-4b49-be91-06a4ad927e71"/>
    <ds:schemaRef ds:uri="http://purl.org/dc/dcmitype/"/>
    <ds:schemaRef ds:uri="http://purl.org/dc/terms/"/>
    <ds:schemaRef ds:uri="http://schemas.microsoft.com/office/infopath/2007/PartnerControls"/>
    <ds:schemaRef ds:uri="http://schemas.openxmlformats.org/package/2006/metadata/core-properties"/>
    <ds:schemaRef ds:uri="http://schemas.microsoft.com/sharepoint/v3"/>
    <ds:schemaRef ds:uri="16628470-ca72-4086-90d2-73855beb6ade"/>
    <ds:schemaRef ds:uri="481bbc75-0821-4cb2-bd43-4e40ed73b0ec"/>
  </ds:schemaRefs>
</ds:datastoreItem>
</file>

<file path=customXml/itemProps3.xml><?xml version="1.0" encoding="utf-8"?>
<ds:datastoreItem xmlns:ds="http://schemas.openxmlformats.org/officeDocument/2006/customXml" ds:itemID="{CDEF329C-DF3D-4709-B236-2027BA0D46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628470-ca72-4086-90d2-73855beb6ade"/>
    <ds:schemaRef ds:uri="481bbc75-0821-4cb2-bd43-4e40ed73b0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408</Words>
  <Application>Microsoft Office PowerPoint</Application>
  <PresentationFormat>Widescreen</PresentationFormat>
  <Paragraphs>46</Paragraphs>
  <Slides>37</Slides>
  <Notes>0</Notes>
  <HiddenSlides>0</HiddenSlides>
  <MMClips>0</MMClip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Titeldia</vt:lpstr>
      <vt:lpstr>Office Theme</vt:lpstr>
      <vt:lpstr>1_Aangepast ontwerp</vt:lpstr>
      <vt:lpstr>PowerPoint Presentation</vt:lpstr>
      <vt:lpstr>Content</vt:lpstr>
      <vt:lpstr>Disclaimer</vt:lpstr>
      <vt:lpstr>Creative Commons Attribution 4.0 International Public License</vt:lpstr>
      <vt:lpstr>Creative Commons Attribution 4.0 International Public License</vt:lpstr>
      <vt:lpstr>Unix &amp; Linux</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Shell</vt:lpstr>
      <vt:lpstr>Conclusion</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OF THE PRESENTATION</dc:title>
  <dc:creator>De Grave Sofie</dc:creator>
  <cp:lastModifiedBy>Dirk Van Merode</cp:lastModifiedBy>
  <cp:revision>522</cp:revision>
  <dcterms:created xsi:type="dcterms:W3CDTF">2020-03-09T13:05:59Z</dcterms:created>
  <dcterms:modified xsi:type="dcterms:W3CDTF">2024-08-13T05:02:01Z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0x010100E22E5BA76E372B4FADC60F613C14AF0A</vt:lpwstr>
  </property>
  <property fmtid="{D5CDD505-2E9C-101B-9397-08002B2CF9AE}" pid="3" name="Order">
    <vt:r8>429000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